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107"/>
  </p:notesMasterIdLst>
  <p:sldIdLst>
    <p:sldId id="405" r:id="rId6"/>
    <p:sldId id="2682" r:id="rId7"/>
    <p:sldId id="2683" r:id="rId8"/>
    <p:sldId id="2684" r:id="rId9"/>
    <p:sldId id="2198" r:id="rId10"/>
    <p:sldId id="2495" r:id="rId11"/>
    <p:sldId id="2586" r:id="rId12"/>
    <p:sldId id="2681" r:id="rId13"/>
    <p:sldId id="2582" r:id="rId14"/>
    <p:sldId id="2584" r:id="rId15"/>
    <p:sldId id="2585" r:id="rId16"/>
    <p:sldId id="2587" r:id="rId17"/>
    <p:sldId id="2588" r:id="rId18"/>
    <p:sldId id="2589" r:id="rId19"/>
    <p:sldId id="2590" r:id="rId20"/>
    <p:sldId id="2591" r:id="rId21"/>
    <p:sldId id="2592" r:id="rId22"/>
    <p:sldId id="2593" r:id="rId23"/>
    <p:sldId id="2596" r:id="rId24"/>
    <p:sldId id="2594" r:id="rId25"/>
    <p:sldId id="2597" r:id="rId26"/>
    <p:sldId id="2598" r:id="rId27"/>
    <p:sldId id="2599" r:id="rId28"/>
    <p:sldId id="2600" r:id="rId29"/>
    <p:sldId id="2685" r:id="rId30"/>
    <p:sldId id="2601" r:id="rId31"/>
    <p:sldId id="2602" r:id="rId32"/>
    <p:sldId id="2641" r:id="rId33"/>
    <p:sldId id="2642" r:id="rId34"/>
    <p:sldId id="2643" r:id="rId35"/>
    <p:sldId id="2644" r:id="rId36"/>
    <p:sldId id="2645" r:id="rId37"/>
    <p:sldId id="2686" r:id="rId38"/>
    <p:sldId id="2646" r:id="rId39"/>
    <p:sldId id="2675" r:id="rId40"/>
    <p:sldId id="2647" r:id="rId41"/>
    <p:sldId id="2676" r:id="rId42"/>
    <p:sldId id="2648" r:id="rId43"/>
    <p:sldId id="2649" r:id="rId44"/>
    <p:sldId id="2650" r:id="rId45"/>
    <p:sldId id="2651" r:id="rId46"/>
    <p:sldId id="2652" r:id="rId47"/>
    <p:sldId id="2653" r:id="rId48"/>
    <p:sldId id="2654" r:id="rId49"/>
    <p:sldId id="2655" r:id="rId50"/>
    <p:sldId id="2678" r:id="rId51"/>
    <p:sldId id="2656" r:id="rId52"/>
    <p:sldId id="2677" r:id="rId53"/>
    <p:sldId id="2657" r:id="rId54"/>
    <p:sldId id="2658" r:id="rId55"/>
    <p:sldId id="2679" r:id="rId56"/>
    <p:sldId id="2659" r:id="rId57"/>
    <p:sldId id="2680" r:id="rId58"/>
    <p:sldId id="2564" r:id="rId59"/>
    <p:sldId id="2573" r:id="rId60"/>
    <p:sldId id="2574" r:id="rId61"/>
    <p:sldId id="2562" r:id="rId62"/>
    <p:sldId id="2580" r:id="rId63"/>
    <p:sldId id="2581" r:id="rId64"/>
    <p:sldId id="2674" r:id="rId65"/>
    <p:sldId id="2668" r:id="rId66"/>
    <p:sldId id="2669" r:id="rId67"/>
    <p:sldId id="2670" r:id="rId68"/>
    <p:sldId id="2671" r:id="rId69"/>
    <p:sldId id="2672" r:id="rId70"/>
    <p:sldId id="2673" r:id="rId71"/>
    <p:sldId id="2607" r:id="rId72"/>
    <p:sldId id="2605" r:id="rId73"/>
    <p:sldId id="2606" r:id="rId74"/>
    <p:sldId id="2608" r:id="rId75"/>
    <p:sldId id="2604" r:id="rId76"/>
    <p:sldId id="2609" r:id="rId77"/>
    <p:sldId id="2610" r:id="rId78"/>
    <p:sldId id="2611" r:id="rId79"/>
    <p:sldId id="2612" r:id="rId80"/>
    <p:sldId id="2613" r:id="rId81"/>
    <p:sldId id="2614" r:id="rId82"/>
    <p:sldId id="2615" r:id="rId83"/>
    <p:sldId id="2616" r:id="rId84"/>
    <p:sldId id="2620" r:id="rId85"/>
    <p:sldId id="2617" r:id="rId86"/>
    <p:sldId id="2618" r:id="rId87"/>
    <p:sldId id="2619" r:id="rId88"/>
    <p:sldId id="2638" r:id="rId89"/>
    <p:sldId id="2639" r:id="rId90"/>
    <p:sldId id="2621" r:id="rId91"/>
    <p:sldId id="2622" r:id="rId92"/>
    <p:sldId id="2623" r:id="rId93"/>
    <p:sldId id="2624" r:id="rId94"/>
    <p:sldId id="2625" r:id="rId95"/>
    <p:sldId id="2626" r:id="rId96"/>
    <p:sldId id="2627" r:id="rId97"/>
    <p:sldId id="2628" r:id="rId98"/>
    <p:sldId id="2629" r:id="rId99"/>
    <p:sldId id="2630" r:id="rId100"/>
    <p:sldId id="2687" r:id="rId101"/>
    <p:sldId id="2631" r:id="rId102"/>
    <p:sldId id="2632" r:id="rId103"/>
    <p:sldId id="2640" r:id="rId104"/>
    <p:sldId id="2239" r:id="rId105"/>
    <p:sldId id="249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4430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9" orient="horz" pos="1888" userDrawn="1">
          <p15:clr>
            <a:srgbClr val="A4A3A4"/>
          </p15:clr>
        </p15:guide>
        <p15:guide id="10" orient="horz" pos="2409" userDrawn="1">
          <p15:clr>
            <a:srgbClr val="A4A3A4"/>
          </p15:clr>
        </p15:guide>
        <p15:guide id="11" pos="461" userDrawn="1">
          <p15:clr>
            <a:srgbClr val="A4A3A4"/>
          </p15:clr>
        </p15:guide>
        <p15:guide id="12" pos="3864" userDrawn="1">
          <p15:clr>
            <a:srgbClr val="A4A3A4"/>
          </p15:clr>
        </p15:guide>
        <p15:guide id="13" orient="horz" pos="960" userDrawn="1">
          <p15:clr>
            <a:srgbClr val="A4A3A4"/>
          </p15:clr>
        </p15:guide>
        <p15:guide id="14" orient="horz" pos="1230" userDrawn="1">
          <p15:clr>
            <a:srgbClr val="A4A3A4"/>
          </p15:clr>
        </p15:guide>
        <p15:guide id="15" pos="4634" userDrawn="1">
          <p15:clr>
            <a:srgbClr val="A4A3A4"/>
          </p15:clr>
        </p15:guide>
        <p15:guide id="16" pos="576" userDrawn="1">
          <p15:clr>
            <a:srgbClr val="A4A3A4"/>
          </p15:clr>
        </p15:guide>
        <p15:guide id="17" pos="61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E67906-1B0F-45EE-8DBE-4E5A9DBE1B53}" name="Diksha Jain" initials="DJ" userId="d2e4463097639f9b" providerId="Windows Live"/>
  <p188:author id="{14E5923B-3DCA-28F2-A7FF-905626269AAC}" name="Greeshma cu" initials="Gc" userId="S::greeshma.c@maieuticedutech.com::67911770-9481-4909-8e83-4542608bc346" providerId="AD"/>
  <p188:author id="{CF4B4340-1257-539C-843D-774145FBC9C7}" name="Judy Jain" initials="JJ" userId="S::judy.jain@emeritus.org::b05ad80e-7d0d-4e3b-83d9-b34f492f98da" providerId="AD"/>
  <p188:author id="{5B23A257-EF9B-301D-C0E7-D20EFDFB7D98}" name="Guruprasad Achari" initials="GA" userId="4dc690a1b58ed61f" providerId="Windows Live"/>
  <p188:author id="{95582667-6102-27E7-ED8E-01A166EB4B6B}" name="Guest User" initials="GU" userId="Guest User" providerId="Windows Live"/>
  <p188:author id="{CA36D790-42B6-04F7-01FD-AA89B8B49EF0}" name="Sujitha Harish" initials="SH" userId="S::sujitha.harish@emeritus.org::6db629fd-24fa-4f3a-90ef-55db1c508b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ita Dey" initials="JD" lastIdx="3" clrIdx="0">
    <p:extLst>
      <p:ext uri="{19B8F6BF-5375-455C-9EA6-DF929625EA0E}">
        <p15:presenceInfo xmlns:p15="http://schemas.microsoft.com/office/powerpoint/2012/main" userId="S::jayita@eduficdigital.com::80987723-fde8-45fe-af9d-74a5e9ed5dfe" providerId="AD"/>
      </p:ext>
    </p:extLst>
  </p:cmAuthor>
  <p:cmAuthor id="2" name="Rupabrata Das" initials="RD" lastIdx="11" clrIdx="1">
    <p:extLst>
      <p:ext uri="{19B8F6BF-5375-455C-9EA6-DF929625EA0E}">
        <p15:presenceInfo xmlns:p15="http://schemas.microsoft.com/office/powerpoint/2012/main" userId="S::rupabrata.das@emeritus.org::fbfc18ea-b8c9-473e-b6e4-e6b4202956c8" providerId="AD"/>
      </p:ext>
    </p:extLst>
  </p:cmAuthor>
  <p:cmAuthor id="3" name="Siva Prabha  R" initials="SR" lastIdx="2" clrIdx="2">
    <p:extLst>
      <p:ext uri="{19B8F6BF-5375-455C-9EA6-DF929625EA0E}">
        <p15:presenceInfo xmlns:p15="http://schemas.microsoft.com/office/powerpoint/2012/main" userId="S::Sivaprabha@eduficdigital.com::40a6294f-87c8-48a7-8bd5-d9fb11173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74D"/>
    <a:srgbClr val="2E9CCA"/>
    <a:srgbClr val="AAABB8"/>
    <a:srgbClr val="29648A"/>
    <a:srgbClr val="464866"/>
    <a:srgbClr val="F5F5F5"/>
    <a:srgbClr val="6B6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45CF7-5B5E-68A4-2CAA-D28A1ED27A07}" v="1" dt="2025-10-29T16:23:44.046"/>
    <p1510:client id="{09EE244E-6E36-4D1D-ACA1-6E26D016483E}" v="78" dt="2025-10-30T05:23:45.7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8329" autoAdjust="0"/>
  </p:normalViewPr>
  <p:slideViewPr>
    <p:cSldViewPr snapToGrid="0">
      <p:cViewPr varScale="1">
        <p:scale>
          <a:sx n="86" d="100"/>
          <a:sy n="86" d="100"/>
        </p:scale>
        <p:origin x="1572" y="102"/>
      </p:cViewPr>
      <p:guideLst>
        <p:guide orient="horz" pos="1253"/>
        <p:guide pos="7056"/>
        <p:guide pos="4430"/>
        <p:guide pos="7151"/>
        <p:guide pos="574"/>
        <p:guide orient="horz" pos="1888"/>
        <p:guide orient="horz" pos="2409"/>
        <p:guide pos="461"/>
        <p:guide pos="3864"/>
        <p:guide orient="horz" pos="960"/>
        <p:guide orient="horz" pos="1230"/>
        <p:guide pos="4634"/>
        <p:guide pos="576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commentAuthors" Target="commentAuthor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4F674-3B72-4592-A378-2D59671E4AB8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E027D-4684-4D2A-A457-B52C65DF21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73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97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82672-623C-C93A-E4D0-0E483FBF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27648-EF61-7603-6CA0-A9648A950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B8DD5-4744-494D-DA3B-4D5084770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finally Clause</a:t>
            </a:r>
            <a:endParaRPr lang="en-US" sz="1800"/>
          </a:p>
          <a:p>
            <a:pPr>
              <a:lnSpc>
                <a:spcPts val="2292"/>
              </a:lnSpc>
            </a:pP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try:f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open("data.txt", "r")  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f.read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())except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FileNotFoundError:print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("File not found!")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finally:try:f.close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NameError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pass  # f was never opened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finally block always executes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whether an exception occurred or not.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9 (Use Highlight effect for the coding and the OSTs)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AB3D-5622-9FD8-6EE0-B4DE4533D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21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33C9-FB96-09C0-D9F5-B709AAE1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1E26C-B396-B723-0B96-4787266F7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8A0BC-74D0-035C-11F6-939686807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 Cleanup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Close files, database connections, network sockets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State Reset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Reset application state or flags after operations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Logging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that an operation completed or failed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lang="en-US" sz="18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/>
              <a:t>Repository Slide no:  28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1: https://www.shutterstock.com/image-vector/black-logout-exit-arrow-icon-sign- 1537022852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2: https://www.shutterstock.com/image-vector/reload-icon-vector-rotation-symbol- 1717918840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3: https://www.shutterstock.com/image-vector/log-file-vector-outline-icon-design- 2158394233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0D547-B949-4F46-F102-63DF984C7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78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9AA9D-AD7F-C4B7-7B87-7C76A420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4FA3D-D558-95B0-A8D0-AA26A7B35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50563-03C3-5B3B-6A08-BFA39AF71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Raising Exceptions</a:t>
            </a:r>
            <a:endParaRPr lang="en-US" sz="1800"/>
          </a:p>
          <a:p>
            <a:pPr>
              <a:lnSpc>
                <a:spcPts val="1708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check_age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(age):  if age &lt; 0:  raise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("Age cannot be negative") if age &gt; 120:    raise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("Age unrealistically high") print("Valid age:", age)try: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check_age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(-5)except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error: print(error)  # Output: Age cannot be negative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35F3E-E0F2-3F58-C4FF-94DB7BF08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892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6064E-7D00-92D5-0975-8121BA00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6EB0B-BF4D-1362-3D9E-1C888B51F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87579-88A6-D8A9-48FA-CFFE6D136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800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raise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create your own exceptions when you detect invalid conditions in your code.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Raising exceptions allows you to: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Enforce business rules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input data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Signal impossible conditions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1:https://enterprise.shutterstock.com/image-vector/set-outline-icons-related-policy-law- 2340013621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2:https://enterprise.shutterstock.com/image-vector/set-outline-icons-related-policy-law- 2340013621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3:https://enterprise.shutterstock.com/image-vector/set-outline-icons-related-policy-law- 2340013621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/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/>
              <a:t>Repository Slide no:  28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E48B-F6FC-4F58-BE45-66F716E1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01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2FEAE-3848-48C0-9300-4E4FF4C5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91E16-ABCF-FEF5-737F-BB11DFE9E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CD3F6-1D8E-AEE8-76E2-1E8BF7592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 Specific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Catch specific exceptions (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ZeroDivisionError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), not just bare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except: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which can hide bugs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Keep try Blocks Small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wrap the specific lines that might raise exceptions, not large blocks of code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Provide Helpful Messages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messages should guide users toward fixing the problem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Clean Up Resources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use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finally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context managers (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statement) for cleanup</a:t>
            </a:r>
            <a:endParaRPr lang="en-US" sz="180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/>
              <a:t>Repository Slide no:  31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5E31-F930-D884-A90E-30BEFB351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8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1F6C-3556-217B-532D-7B1148550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2FC4E-9DE1-FFE1-3CD6-C2DEC15FF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D823D-E405-B950-7031-C506F40E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Are Libraries?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collection of pre-written code that provides functionality you can use without rewriting it. Think of it as a </a:t>
            </a:r>
            <a:r>
              <a:rPr lang="en-US" sz="1800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toolbox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ready-made tools for specific tasks.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Saves Time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existing solutions instead of building from scratch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Reduces Errors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thoroughly tested code from experts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Encourages Reuse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Promotes modular programming practices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44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1: https://www.shutterstock.com/image-vector/save-time-icon-hand-circle-clock- 1944489934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2: https://www.shutterstock.com/image-vector/error-icon-set-multiple-style-collection- 2665922035</a:t>
            </a:r>
            <a:b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3: https://www.shutterstock.com/image-vector/two-arrow-spin-icon-recycle-round- 1905141526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F94F0-A95D-AB8B-5CAE-98E88FD93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51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3BB0A-A2F2-59EE-35BE-0A0B86CB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0C303-8F60-1759-2E7B-D8A486C1E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20DE2-89F4-9511-12C4-5C3BCB0F4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Examples: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Mathematical operations and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Generation of random numbers for simulations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requests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Fetching and working with web data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Parsing and manipulating JSON data formats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the icons in the infographics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68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2E7D-0123-0048-B9EB-C18D7252B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52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7722-2ECA-44D6-B2C3-8A64F1AD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AFF37-3848-C688-7909-357EF9CBA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29841-B0B5-FAA5-3F4C-D0F42C0B5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Libraries?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Rich Ecosystem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Python's power comes from its vast ecosystem of pre-written, tested code libraries that extend functionality.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Save Time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Don't "reinvent the wheel" — use existing solutions for common problems to accelerate development.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 Productivity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solving your specific problem rather than building infrastructure code from scratch.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Icons where taken from Side deck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58</a:t>
            </a:r>
            <a:endParaRPr lang="en-US" sz="1800" kern="1200"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>
                <a:effectLst/>
                <a:latin typeface="+mn-lt"/>
                <a:ea typeface="+mn-ea"/>
                <a:cs typeface="+mn-cs"/>
              </a:rPr>
              <a:t>Icon 1: https://www.shutterstock.com/image-vector/internet-education-concept-elearning-resources-distant- 1485832811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>
                <a:effectLst/>
                <a:latin typeface="+mn-lt"/>
                <a:ea typeface="+mn-ea"/>
                <a:cs typeface="+mn-cs"/>
              </a:rPr>
              <a:t>Icon 2: </a:t>
            </a: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https://www.shutterstock.com/image-vector/save-time-icon-hand-circle-clock- 1944489934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Icon 3: https://www.shutterstock.com/image-vector/enhanced-productivity-vector-icon-design- 2461585625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6DC59-9788-1ED3-534D-9821F32F4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40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4637-FF47-0D08-2334-F0DADCE85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682DD-2F18-B8FF-AA23-3AEEFE8E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BF443-AA77-9E57-AC57-5E23AD85D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Two Types of Libraries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Libraries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into Python installation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use without installation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Libraries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Installed separately (usually via pip)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 Python beyond core functionality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089DB-7D5A-064B-8354-A66680394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50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4DB8B-FA24-B74F-61B0-CF666BD0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D47ED-C182-C8C9-CB1D-7DD7FD590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1FA79-DD2E-EF9C-F00E-E63CB755E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Types of Python Libraries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Libraries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Come built-in with Python installation - no additional setup required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Advanced mathematical functions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Pseudo-random number generators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datetime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Date and time handling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Operating system interfaces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Libraries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by the Python community, installed using 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requests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HTTP library for API calls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Scientific computing</a:t>
            </a:r>
            <a:endParaRPr lang="en-US" sz="1800" dirty="0"/>
          </a:p>
          <a:p>
            <a:pPr marL="0" indent="0">
              <a:lnSpc>
                <a:spcPts val="1917"/>
              </a:lnSpc>
              <a:buSzPct val="100000"/>
              <a:buNone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Data analysis and manipulation</a:t>
            </a:r>
          </a:p>
          <a:p>
            <a:pPr marL="0" indent="0">
              <a:lnSpc>
                <a:spcPts val="1917"/>
              </a:lnSpc>
              <a:buSzPct val="100000"/>
              <a:buNone/>
            </a:pP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Data visualization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B730-AD89-5CDC-2568-8E9F75D07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2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9CCE-8157-6C4E-FA68-D4ECAA0E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1219E-54F4-3843-7AE1-C63DEE656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89AFD-0F60-39B6-3C2F-ED3AF1C4A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F9F2F-4756-70B8-D703-7E49EA496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873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ED419-1717-7FDF-60C3-5352B7D0E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B2865-21D5-5498-CE5B-D7B373EB2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54376-4441-7940-91EB-892A74820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Modules — Basics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most common way to import a module is using 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statement:</a:t>
            </a:r>
            <a:endParaRPr lang="en-US" sz="1800"/>
          </a:p>
          <a:p>
            <a:pPr>
              <a:lnSpc>
                <a:spcPts val="2375"/>
              </a:lnSpc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mathprint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math.sqrt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(16))  # Output: 4.0   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this approach: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entire module is imported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 are accessed using dot notation: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module_name.function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Namespace remains clean and organized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16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43 ( Remove icons from the </a:t>
            </a:r>
            <a:r>
              <a:rPr lang="en-US" sz="1800" err="1"/>
              <a:t>infographas</a:t>
            </a:r>
            <a:r>
              <a:rPr lang="en-US" sz="1800"/>
              <a:t>)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8A7ED-0788-B6B8-0B12-6F2F5666A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74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629A-9126-2C59-C1E6-0A3061FB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AB4DB-BD4C-28CF-1429-D80A33402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B02E3-DB34-F28D-1E21-672DCE948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with Aliases</a:t>
            </a:r>
            <a:endParaRPr lang="en-US" sz="1800"/>
          </a:p>
          <a:p>
            <a:pPr>
              <a:lnSpc>
                <a:spcPts val="2375"/>
              </a:lnSpc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math as m</a:t>
            </a:r>
          </a:p>
          <a:p>
            <a:pPr>
              <a:lnSpc>
                <a:spcPts val="2375"/>
              </a:lnSpc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m.sqrt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(25))  # Output: 5.0   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Libraries can be imported with shorter aliases using 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keyword: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code more concise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Maintains namespace organization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Follows community conventions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91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F4BFC-BABA-3F40-5F8A-C82238524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525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CA4D-8FED-9372-4255-788462F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BE2BE-E006-C6EF-6896-B2241D812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CAD98-27E8-FE6D-2CF2-FB3CBA6EA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Data Science Aliases</a:t>
            </a:r>
            <a:endParaRPr lang="en-US" sz="1800" dirty="0"/>
          </a:p>
          <a:p>
            <a:pPr>
              <a:lnSpc>
                <a:spcPts val="2375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npimport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pandas as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pdimport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matplotlib.pyplot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pltimport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tensorflow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aliases are so standard that experienced Python developers instantly recognize them.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Image: Slide number 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2ADC6-C5D1-0F62-391D-8C59D4252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66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65DC-1A0A-62CE-3657-AAAFDF01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FD981-DBC2-C14A-A3FA-43782BBE2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0AA5B-5841-0D6B-7F72-A87E71574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Specific Functions</a:t>
            </a:r>
            <a:endParaRPr lang="en-US" sz="1800"/>
          </a:p>
          <a:p>
            <a:pPr>
              <a:lnSpc>
                <a:spcPts val="1542"/>
              </a:lnSpc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math import sqrt,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piprint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(sqrt(36))  # Output: 6.0print(pi)        # Output: 3.141592...   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syntax allows importing specific items: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imports what you explicitly need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 are directly accessible without the module prefix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Cleaner code when using just a few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893-18A2-61F3-D94E-E411F6ECF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7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5275-5D8E-02F0-FC75-9BB93E88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A7A87-DE6E-DBC8-A6AD-D5B754C81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7C2E4-2A32-3AAB-DB10-E8C0FCBC0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When to Use This Approach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approach works best when: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need only a few specific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 names are distinctive enough to avoid conflicts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readability improves without the module prefix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30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SSID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1:https://enterprise.shutterstock.com/image-vector/artificial-intelligence-line-editable-icons-set- 2292020353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2:https://enterprise.shutterstock.com/image-vector/artificial-intelligence-line-editable-icons-set- 2292020353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3:https://enterprise.shutterstock.com/image-vector/artificial-intelligence-line-editable-icons-set- 2292020353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F59B-B848-DE91-E5F2-3693B7DB1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36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781E-7720-7B7D-75F9-87F278B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E3A00-48E6-D99C-CA72-64B4CC26E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D4098-CE6E-6E87-85D8-40079E440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All (Not Recommended)</a:t>
            </a:r>
            <a:endParaRPr lang="en-US" sz="1800"/>
          </a:p>
          <a:p>
            <a:pPr>
              <a:lnSpc>
                <a:spcPts val="2333"/>
              </a:lnSpc>
            </a:pPr>
            <a:r>
              <a:rPr lang="en-US" sz="1800">
                <a:solidFill>
                  <a:srgbClr val="FFFFFF"/>
                </a:solidFill>
                <a:highlight>
                  <a:srgbClr val="32345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math import *</a:t>
            </a:r>
          </a:p>
          <a:p>
            <a:pPr>
              <a:lnSpc>
                <a:spcPts val="2333"/>
              </a:lnSpc>
            </a:pPr>
            <a:r>
              <a:rPr lang="en-US" sz="1800">
                <a:solidFill>
                  <a:srgbClr val="FFFFFF"/>
                </a:solidFill>
                <a:highlight>
                  <a:srgbClr val="32345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print(sqrt(49))  # Output: 7.0   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asterisk </a:t>
            </a:r>
            <a:r>
              <a:rPr lang="en-US" sz="1800">
                <a:latin typeface="Consolas" pitchFamily="34" charset="0"/>
                <a:ea typeface="Consolas" pitchFamily="34" charset="-122"/>
                <a:cs typeface="Consolas" pitchFamily="34" charset="-120"/>
              </a:rPr>
              <a:t>*</a:t>
            </a:r>
            <a:r>
              <a:rPr lang="en-US" sz="180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imports everything from a module into your current namespace.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AC361-4364-46FB-7DE5-731A4D64A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11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A5584-AACA-738A-9D7A-5E1A750D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6C9E4-3F28-0092-DF65-A8682B0CF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C5C39-F306-0185-DA3C-EE7AB15BF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This Is Problematic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cause unexpected name conflicts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it unclear where functions come from</a:t>
            </a: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Clutters your namespace with unused functions</a:t>
            </a: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code harder to debug and maintain</a:t>
            </a: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be explicit about what you're importing to create more maintainable code.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85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SSID: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 :https://enterprise.shutterstock.com/image-vector/conflict-interest-business-concept-arrows-red- 747163177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2, 3 and 4: https://enterprise.shutterstock.com/image-vector/simple-set-data-analysis-related-vector- 602748734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59C4D-BE00-2AB8-32A9-1C2165FDD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359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6B045-F776-6283-1497-D57EAFA3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B6B92-483F-49F7-262F-3D7476558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9E71FD-2A8B-5EE6-DA95-6B6BAD775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BD6C9-BB2C-F2FB-2E10-886D3C0E4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27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763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8A24-554F-8827-1FCC-1B0D533F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59B9E6-D4F4-EB1C-652A-AE5D0C6E6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B617A-C5EF-7469-C1E5-B48FAB598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math</a:t>
            </a:r>
            <a:endParaRPr lang="en-US" sz="1800"/>
          </a:p>
          <a:p>
            <a:pPr>
              <a:lnSpc>
                <a:spcPts val="2000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math.sqrt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(64))      # Output: 8.0print(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math.pi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           # Output: 3.141592653589793print(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math.factorial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(5))  # Output: 120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module provides access to mathematical functions defined by the C standard.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952D-2F31-8673-F6BE-C57A2D601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22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F825-9777-5BEC-BA7B-C1BE8237E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66C7D-CC48-FDEC-0511-A2B6EF81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CA248-4AD9-3274-948B-BC3E24AE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math.sqrt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Square root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math.pi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math.e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Constants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math.ceil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math.floor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Rounding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math.factorial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Factorial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math.pow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(x, y)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Power function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math.sin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math.cos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(x)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Trigonometry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(Remove the icons from it.)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Infographic Repository Slide 44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E473-D0D2-2397-7EF2-F03B95185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34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ECD9-AA6C-8EF5-F06D-EAC08F15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3E14C-98BC-7055-A166-A4A0F5219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58855-3803-0E23-4B17-D60D77AB3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random</a:t>
            </a:r>
            <a:endParaRPr lang="en-US" sz="1800"/>
          </a:p>
          <a:p>
            <a:pPr>
              <a:lnSpc>
                <a:spcPts val="162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random# Random integer between 1 and 10print(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random.randint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(1, 10))# Random item from a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listprint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random.choice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(["apple", "banana", "cherry"]))</a:t>
            </a:r>
          </a:p>
          <a:p>
            <a:pPr>
              <a:lnSpc>
                <a:spcPts val="162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Random float between 0 and 1print(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random.random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module implements pseudo-random number generators for various distributions.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86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67524-7F31-EEBA-9ADE-96D5D293D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809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F2BB-585D-E36E-C397-247FBAE0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13665-EEF7-62BD-B9B9-3A679FBD0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EEA81-A76B-3DE8-F298-B43175842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Cases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Games and simulations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sampling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testing data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testing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86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 https://www.shutterstock.com/image-vector/simulation-icon-trendy-flat-vector-on- 1210895371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2:https://www.shutterstock.com/image-vector/audit-icon-related-survey-line-style- 2344487249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3: https://www.shutterstock.com/image-vector/black-thin-line-tech-document-flow- 2154459289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4: https://www.shutterstock.com/image-vector/process-icons-automation-sign-mobile-concept- 2626945807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6FCB5-F7D6-2539-06E1-24E5BBEEB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5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2FA33-6BE9-7796-AD85-F9847BEA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8AAC7-28E7-1D68-0B19-04F04C0FB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F432E-D5A3-4580-B448-F4B3AD7A6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Library — requests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Before using, install with: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requests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>
              <a:lnSpc>
                <a:spcPts val="162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requests# Get data from GitHub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APIresponse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requests.get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("https://api.github.com")# Check if request was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successfuprint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response.status_code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 # 200 means OK# Access JSON response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datadata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response.json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()print(data)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D9EBB-F65B-9B40-4675-E680B5BE4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629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91D9-3E3B-3262-18A6-7068781C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9E097-2336-B043-BDF9-66454E72A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300A0-46D3-4474-4A81-2F2771CCA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API for HTTP methods (GET, POST, etc.)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JSON parsing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Session persistence and cookies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support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uploads and downloads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85 ( Remove numbers and place icons)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SSID: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 https://enterprise.shutterstock.com/image-vector/comfort-functionality-convenient-use-vector-linear- 2388907647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2:https://enterprise.shutterstock.com/image-vector/simple-set-business-management-related-vector- 2148234533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3, 4 and 5:https://enterprise.shutterstock.com/image-vector/agile-icon-set-software-development-design- 2466608337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0D53B-FB0B-9E6F-07D2-1CD29C95C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094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82B1-5976-2BB1-AF05-D2746DCA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367E9-806F-B633-87B9-B882FA260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0C8CD-1807-BF4F-B0D5-445C24FA2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ea typeface="Montserrat Bold" pitchFamily="34" charset="-122"/>
                <a:cs typeface="Montserrat Bold" pitchFamily="34" charset="-120"/>
              </a:rPr>
              <a:t>Third-Party Library — </a:t>
            </a:r>
            <a:r>
              <a:rPr lang="en-US" sz="1800" b="1" err="1">
                <a:ea typeface="Montserrat Bold" pitchFamily="34" charset="-122"/>
                <a:cs typeface="Montserrat Bold" pitchFamily="34" charset="-120"/>
              </a:rPr>
              <a:t>json</a:t>
            </a:r>
            <a:endParaRPr lang="en-US" sz="1800"/>
          </a:p>
          <a:p>
            <a:pPr>
              <a:lnSpc>
                <a:spcPts val="1542"/>
              </a:lnSpc>
            </a:pPr>
            <a:endParaRPr lang="en-US" sz="1800">
              <a:solidFill>
                <a:schemeClr val="bg1"/>
              </a:solidFill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42"/>
              </a:lnSpc>
            </a:pP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json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# Parse JSON string to Python 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dictionaryperson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 = '{"name": "Amit", "age": 30}'data = 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json.loads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(person)print(data["name"])  # Output: Amit</a:t>
            </a:r>
          </a:p>
          <a:p>
            <a:pPr>
              <a:lnSpc>
                <a:spcPts val="1542"/>
              </a:lnSpc>
            </a:pP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# Convert Python dictionary to JSON 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stringdict_obj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 = {"city": "Hyderabad", "country": "India"}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json_str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json.dumps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dict_obj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)print(</a:t>
            </a:r>
            <a:r>
              <a:rPr lang="en-US" sz="1800" err="1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json_str</a:t>
            </a:r>
            <a:r>
              <a:rPr lang="en-US" sz="1800">
                <a:solidFill>
                  <a:schemeClr val="bg1"/>
                </a:solidFill>
                <a:ea typeface="Consolas" pitchFamily="34" charset="-122"/>
                <a:cs typeface="Consolas" pitchFamily="34" charset="-120"/>
              </a:rPr>
              <a:t>)  # {"city": "Hyderabad", "country": "India"}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D2C8-902E-858B-8FDC-3AF8AAEF3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865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58C-5242-4225-5788-5F6CF1F09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48478-C0BB-5EE7-6630-BDCBC03A0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58D0F-AC49-A60A-4C79-4A8897353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/>
              <a:t>Key functions: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err="1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json.loads</a:t>
            </a:r>
            <a:r>
              <a:rPr lang="en-US" sz="1800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()</a:t>
            </a:r>
            <a:r>
              <a:rPr lang="en-US" sz="1800">
                <a:latin typeface="Courier New" panose="02070309020205020404" pitchFamily="49" charset="0"/>
                <a:ea typeface="Montserrat" pitchFamily="34" charset="-122"/>
                <a:cs typeface="Courier New" panose="02070309020205020404" pitchFamily="49" charset="0"/>
              </a:rPr>
              <a:t> </a:t>
            </a:r>
            <a:r>
              <a:rPr lang="en-US" sz="1800">
                <a:ea typeface="Montserrat" pitchFamily="34" charset="-122"/>
                <a:cs typeface="Montserrat" pitchFamily="34" charset="-120"/>
              </a:rPr>
              <a:t>- Parses JSON string to Python object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err="1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json.dumps</a:t>
            </a:r>
            <a:r>
              <a:rPr lang="en-US" sz="1800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()</a:t>
            </a:r>
            <a:r>
              <a:rPr lang="en-US" sz="1800">
                <a:latin typeface="Courier New" panose="02070309020205020404" pitchFamily="49" charset="0"/>
                <a:ea typeface="Montserrat" pitchFamily="34" charset="-122"/>
                <a:cs typeface="Courier New" panose="02070309020205020404" pitchFamily="49" charset="0"/>
              </a:rPr>
              <a:t> </a:t>
            </a:r>
            <a:r>
              <a:rPr lang="en-US" sz="1800">
                <a:ea typeface="Montserrat" pitchFamily="34" charset="-122"/>
                <a:cs typeface="Montserrat" pitchFamily="34" charset="-120"/>
              </a:rPr>
              <a:t>- Converts Python object to JSON string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err="1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json.load</a:t>
            </a:r>
            <a:r>
              <a:rPr lang="en-US" sz="1800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()</a:t>
            </a:r>
            <a:r>
              <a:rPr lang="en-US" sz="1800">
                <a:latin typeface="Courier New" panose="02070309020205020404" pitchFamily="49" charset="0"/>
                <a:ea typeface="Montserrat" pitchFamily="34" charset="-122"/>
                <a:cs typeface="Courier New" panose="02070309020205020404" pitchFamily="49" charset="0"/>
              </a:rPr>
              <a:t> </a:t>
            </a:r>
            <a:r>
              <a:rPr lang="en-US" sz="1800">
                <a:ea typeface="Montserrat" pitchFamily="34" charset="-122"/>
                <a:cs typeface="Montserrat" pitchFamily="34" charset="-120"/>
              </a:rPr>
              <a:t>- Reads JSON from a file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err="1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json.dump</a:t>
            </a:r>
            <a:r>
              <a:rPr lang="en-US" sz="1800">
                <a:latin typeface="Courier New" panose="02070309020205020404" pitchFamily="49" charset="0"/>
                <a:ea typeface="Consolas" pitchFamily="34" charset="-122"/>
                <a:cs typeface="Courier New" panose="02070309020205020404" pitchFamily="49" charset="0"/>
              </a:rPr>
              <a:t>()</a:t>
            </a:r>
            <a:r>
              <a:rPr lang="en-US" sz="1800">
                <a:latin typeface="Courier New" panose="02070309020205020404" pitchFamily="49" charset="0"/>
                <a:ea typeface="Montserrat" pitchFamily="34" charset="-122"/>
                <a:cs typeface="Courier New" panose="02070309020205020404" pitchFamily="49" charset="0"/>
              </a:rPr>
              <a:t> </a:t>
            </a:r>
            <a:r>
              <a:rPr lang="en-US" sz="1800">
                <a:ea typeface="Montserrat" pitchFamily="34" charset="-122"/>
                <a:cs typeface="Montserrat" pitchFamily="34" charset="-120"/>
              </a:rPr>
              <a:t>- Writes Python object as JSON to a file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Repository Slide no:  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F328A-454F-585E-D544-E693630E6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83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7345-5E00-9A75-ECB3-33BCB5E14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EF54B-EDB2-2E62-8C96-890DF8E9C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EB01A-15D2-4C80-E2E0-5E555AC8F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Combining Libraries Example</a:t>
            </a:r>
            <a:endParaRPr lang="en-US" sz="1800"/>
          </a:p>
          <a:p>
            <a:pPr>
              <a:lnSpc>
                <a:spcPts val="1458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json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Fetch data from a public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APIurl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"https://jsonplaceholder.typicode.com/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todos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/1"response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requests.get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url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)# Parse the JSON response</a:t>
            </a:r>
          </a:p>
          <a:p>
            <a:pPr>
              <a:lnSpc>
                <a:spcPts val="1458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json.loads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response.text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)# Print the title from the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(data["title"])</a:t>
            </a:r>
          </a:p>
          <a:p>
            <a:pPr>
              <a:lnSpc>
                <a:spcPts val="1458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example shows how libraries work together: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fetches the data, and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parses it into a usable Python dictionary.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70AC-8513-F295-4D26-5BB9F7ABD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63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A6FE0-58A3-3157-8EFD-58FF8A59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7A875E-AFDE-224F-405E-CE87A5E7E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FF388-D5C0-4420-33DD-627EEFF1E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Applications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data pipelines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API integrations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scraping and automation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web applications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Image: (Remove the arrows from it.)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Repository Slide no: 68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1: https://www.shutterstock.com/image-vector/data-pipeline-icon-vector-logotype-  2438453863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2: https://www.shutterstock.com/image-vector/api-integration-icon-line-style-  2529168901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3: https://www.shutterstock.com/image-vector/web-scraping-icon-representing-data-extraction-  2592816305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4: https://www.shutterstock.com/image-vector/digital-tech-business-logo-template-gear-  2010883619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60D1E-2A85-F1A3-5A5A-113E42575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18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errors and exceptions is essential for writing safer, more robust code. This presentation will guide you through practical strategies for effective error handling in Python.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https://image.shutterstock.com/image-photo/colorful-python-code-banner-260nw- 2286918497.jpg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23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BADD-2FF8-70F9-8D7F-BCACA3EF3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9357F-59F3-62E7-F557-85E786D17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D204E-9C52-290B-AFAC-9F67628A4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Organization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imports logically at the top of your file: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libraries first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Third-party libraries next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 modules last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Separate groups with a blank line for readability.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Efficiency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only what you need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aliases for verbose module names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wildcard imports (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x import *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Remove the numbers and icons from the infographics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86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B77AF-567B-7C10-8C8F-4C8104CBC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755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A95F2-A2B6-F573-0F23-B7C1D8DF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B16D0-0114-5D86-C0B7-1043F573F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88D34-B306-CA1E-64DA-A7BB2B03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Code Organization</a:t>
            </a:r>
            <a:endParaRPr lang="en-US" sz="1800"/>
          </a:p>
          <a:p>
            <a:pPr>
              <a:lnSpc>
                <a:spcPts val="212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Standard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librariesimport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osmport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math# Third-party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librariesimport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pandas as pd# Local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modulesimport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my_modulefrom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my_package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my_function</a:t>
            </a: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1B17E-8078-F76F-17AF-B5C0BB8B9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592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7C886-A421-FD7B-32FB-F8EF3C1C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54696-02F2-1FC3-C47D-2D6A02F47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11AEC-DEE8-7859-475A-42512A54A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Examples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Calculate Circle Area</a:t>
            </a:r>
            <a:endParaRPr lang="en-US" sz="1800"/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mathradius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5area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math.pi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* radius ** 2print(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f"Area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{area:.2f}")  # Output: Area: 78.54</a:t>
            </a:r>
          </a:p>
          <a:p>
            <a:pPr marL="0" marR="0" lvl="0" indent="0" algn="l" defTabSz="914400" rtl="0" eaLnBrk="1" fontAlgn="auto" latinLnBrk="0" hangingPunct="1">
              <a:lnSpc>
                <a:spcPts val="15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module to calculate the area of a circle with mathematical precision.</a:t>
            </a: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Images: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5E439-150D-F5FB-CB62-375298B6D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278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A0CA-4165-56AB-8C52-C55B4CEF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833C3B-B347-9BE2-7E3A-FF8F1F540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FBBC8-BF34-7D38-21E0-0683C1BE7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Simulate Dice Roll</a:t>
            </a:r>
            <a:endParaRPr lang="en-US" sz="1800"/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randomdef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roll_dice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(sides=6):    return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random.randint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(1, sides)print(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roll_dice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())     # Random number between 1–6print(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roll_dice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(20))  # Random number between 1–20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the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module to create a versatile dice-rolling function.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Images: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1BD70-FDC8-60A9-45D1-385E90F7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780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1BDF9-25B2-4796-3FB2-5D3BC851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75B00-A580-61C3-829A-56BBF93F6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71059-2ED1-7829-755B-03534D1B0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Fetch Weather Data</a:t>
            </a:r>
            <a:endParaRPr lang="en-US" sz="1800"/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requestsimport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jsonurl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"https://api.openweathermap.org/data/2.5/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weather"params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{ "q": "New York", "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appid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"YOUR_API_KEY"  # Replace with your actual API key}</a:t>
            </a:r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requests.get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url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params=params)data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json.loads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response.text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)# Convert temperature from Kelvin to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Celsiustemp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data["main"]["temp"] - 273.15print(f"{temp:.1f}°C")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json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fetch real weather data.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Images: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3D7F5-905C-ECCF-1F6B-642E14AFD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04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7416-DF92-3E04-38E3-2DEEB4E2E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05802-0DBC-14C0-F34F-8E4CB3C98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E135B-B16B-E5CD-5A4C-B4539641A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a CLI Calculator?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Functions (reusable logic)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way to apply reusable logic through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Modularization (separating code across files)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how to organize code by separating it across multiple files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input/output (command-line interface)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Practice handling user interactions through the command line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86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 https://www.shutterstock.com/image-vector/function-settings-icon-vector-set-editable- 1795100839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 https://www.shutterstock.com/image-vector/display-code-icon-coding-tutorials-developer- 2481251967</a:t>
            </a:r>
            <a:br>
              <a:rPr lang="en-US" sz="1800"/>
            </a:br>
            <a:r>
              <a:rPr lang="en-US" sz="1800"/>
              <a:t>icon 3: https://www.shutterstock.com/image-vector/command-line-interface-icon-vector-illustration- 2614857157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FB126-C81E-DBC6-EB1E-FDB38761E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151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AB540-86B3-9881-B5E4-4E9E3CC7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809F9-5514-E62E-DD06-66E7A922A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BBA53-154A-16BC-99C8-E4AA110CF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Encourages clean project structure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good habits for organizing your code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Mimics real-world coding practices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how professional software is structured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85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 https://www.shutterstock.com/image-vector/project-infrastructure-linear-icon-concept-line- 1092311309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 https://www.shutterstock.com/image-vector/laptop-gears-icon-update-screen-process- 1927920251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0AF22-3A8C-C8EA-EB44-598823F32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11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02B19-85F3-F0B4-D44E-334AF28B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8A15F-CA16-E4C7-AAB1-013D39967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9C700-D9AE-00F6-E7D3-623C90B3C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 – Command Line Interface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A program that runs in the terminal/console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Interaction via text (no GUI)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>
              <a:solidFill>
                <a:srgbClr val="2527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>
              <a:solidFill>
                <a:srgbClr val="2527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</a:rPr>
              <a:t>Image: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https://image.shutterstock.com/image-photo/programming-language-concept-system-engineering-260nw-1404621860.jpg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A41E-5C1C-0C9C-F318-F29FB48D1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1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43551-0FA8-E0B4-B707-EABB009D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C41A2-1E63-3A5E-DFC1-C81A2A23A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3111-2A80-0028-048E-6D722B397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ea typeface="Montserrat Bold" pitchFamily="34" charset="-122"/>
                <a:cs typeface="Montserrat Bold" pitchFamily="34" charset="-120"/>
              </a:rPr>
              <a:t>Typical steps: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Show menu/options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Accept user input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Perform operation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Show result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</a:rPr>
              <a:t>Image: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141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1: https://www.shutterstock.com/image-vector/variety-choice-icon-selection-variation-concept- 1963144069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2: https://www.shutterstock.com/image-vector/text-field-input-cursor-button-icon- 1976622635</a:t>
            </a:r>
            <a:br>
              <a:rPr lang="en-US" sz="1800"/>
            </a:br>
            <a:r>
              <a:rPr lang="en-US" sz="1800"/>
              <a:t>Icon 3: https://www.shutterstock.com/image-vector/process-management-icon-optimization-operation-fix- 1608241963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Icon 4: https://www.shutterstock.com/image-vector/outcome-vector-outline-icon-design-illustration- 2185436573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20C1E-7F0C-9BC6-3610-DE212BB29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539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37E61-5E09-CF24-2AA8-DD05D942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F5170-CFF1-7330-FC1C-729258171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75F42-C6FA-770A-D509-8E29CD3C0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Structure</a:t>
            </a:r>
            <a:endParaRPr lang="en-US" sz="1800"/>
          </a:p>
          <a:p>
            <a:pPr>
              <a:lnSpc>
                <a:spcPts val="2083"/>
              </a:lnSpc>
            </a:pP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calculator_project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main.py        # Entry point (menu, input/output)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operations.py  # Functions: add, subtract, multiply, divide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utils.py       # Helper functions (validate input, etc.)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highlighting effect for the coding.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FEC5-DDD0-522E-6F00-92989D402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68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E02D-952D-609B-F1D5-5AB14B10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2805E-BA16-95B4-3C3B-EE0D7ACB2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13161-24BA-E1B2-B3F2-33288B6B5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Error Handling?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Programs often encounter unexpected situations: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Without Handling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 </a:t>
            </a:r>
            <a:r>
              <a:rPr lang="en-US" sz="1800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crashes abruptly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frustrating users and potentially losing data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With Handling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 </a:t>
            </a:r>
            <a:r>
              <a:rPr lang="en-US" sz="1800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responds gracefully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providing helpful feedback and continuing operation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D1B67-1426-FFF9-0424-D1B48C648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6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35839-8975-246F-CE6B-257FDC5B3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B125D-809B-9ADB-8800-299943DA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F60BB-C4AA-017B-0949-9DC82FB91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1800" b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operations.py (Functions)</a:t>
            </a:r>
            <a:endParaRPr lang="en-US" sz="1800"/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operations.py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add(a, b):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 + b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subtract(a, b):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 - b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multiply(a, b):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 * b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chemeClr val="bg1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divide(a, b):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if b == 0: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chemeClr val="bg1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"Error: Division by zero</a:t>
            </a:r>
          </a:p>
          <a:p>
            <a:pPr>
              <a:lnSpc>
                <a:spcPts val="2083"/>
              </a:lnSpc>
            </a:pPr>
            <a:endParaRPr lang="en-US" sz="1800" kern="100">
              <a:solidFill>
                <a:schemeClr val="bg1"/>
              </a:solidFill>
              <a:effectLst/>
              <a:latin typeface="Consolas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function performs a specific mathematical operation and returns the result</a:t>
            </a:r>
            <a:r>
              <a:rPr lang="en-US" sz="1800" kern="100">
                <a:effectLst/>
                <a:latin typeface="Aptos" panose="020B0004020202020204" pitchFamily="34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</a:rPr>
              <a:t>Image:</a:t>
            </a:r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</a:rPr>
              <a:t>Slide 31</a:t>
            </a:r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468A-F9A8-5AE7-7B50-88F7C2CC9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861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D9E7-839C-7D1A-4A87-666F6A3DB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B5794-7178-4D29-47F2-7C113DB00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15647-6226-5CC9-C4C1-7D758929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utils.py (Helper Functions)</a:t>
            </a:r>
            <a:endParaRPr lang="en-US" sz="1800"/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utils.py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get_number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(prompt):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"""Prompt the user for a number until valid input is provided."""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True: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try: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return float(input(prompt))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</a:p>
          <a:p>
            <a:pPr>
              <a:lnSpc>
                <a:spcPts val="20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print("Invalid input! Please enter a number.")</a:t>
            </a:r>
          </a:p>
          <a:p>
            <a:pPr>
              <a:lnSpc>
                <a:spcPts val="2083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Prompt User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message asking for input</a:t>
            </a:r>
            <a:endParaRPr lang="en-US" sz="1800"/>
          </a:p>
          <a:p>
            <a:pPr>
              <a:lnSpc>
                <a:spcPts val="2083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Validate Input</a:t>
            </a:r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 to convert to float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Return or Retry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 valid number or show 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2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</a:rPr>
              <a:t>Image:</a:t>
            </a:r>
          </a:p>
          <a:p>
            <a:pPr>
              <a:lnSpc>
                <a:spcPts val="1583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</a:rPr>
              <a:t>Slide 32</a:t>
            </a:r>
            <a:endParaRPr lang="en-US" sz="1800"/>
          </a:p>
          <a:p>
            <a:pPr>
              <a:lnSpc>
                <a:spcPts val="2083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58A6-0A0B-50EC-E27C-B1E2021DC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8564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main.py (CLI Entry Point)</a:t>
            </a:r>
            <a:endParaRPr lang="en-US" sz="1200"/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operations import add, subtract, multiply, divide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utils import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get_number</a:t>
            </a: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while True: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print("\n--- CLI Calculator ---")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print("1. Add\n2. Subtract\n3. Multiply\n4. Divide\n5. Exit")</a:t>
            </a: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choice = input("Enter choice: ")</a:t>
            </a: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if choice == "5":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print("Goodbye!")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break</a:t>
            </a: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x =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get_number</a:t>
            </a: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first number: ")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y =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get_number</a:t>
            </a: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second number: ")</a:t>
            </a: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if choice == "1":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print("Result:", add(x, y))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choice == "2":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print("Result:", subtract(x, y))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choice == "3":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print("Result:", multiply(x, y))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elif</a:t>
            </a: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choice == "4":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print("Result:", divide(x, y))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print("Invalid choice!")</a:t>
            </a:r>
          </a:p>
          <a:p>
            <a:pPr>
              <a:lnSpc>
                <a:spcPts val="1583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</a:endParaRP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</a:rPr>
              <a:t>Image:</a:t>
            </a:r>
          </a:p>
          <a:p>
            <a:pPr>
              <a:lnSpc>
                <a:spcPts val="1583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</a:rPr>
              <a:t>Slide 33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858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Running the Calculator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Command in terminal: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main.py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Sample Run:</a:t>
            </a:r>
            <a:endParaRPr lang="en-US" sz="1200"/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CLI Calculator ---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1. Add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2. Subtract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3. Multiply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4. Divide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5. Exit</a:t>
            </a:r>
          </a:p>
          <a:p>
            <a:pPr>
              <a:lnSpc>
                <a:spcPts val="1917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Enter choice: 1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Enter first number: 10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Enter second number: 5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Result: 15</a:t>
            </a:r>
          </a:p>
          <a:p>
            <a:pPr>
              <a:lnSpc>
                <a:spcPts val="1917"/>
              </a:lnSpc>
            </a:pPr>
            <a:endParaRPr lang="en-US" sz="12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Image:</a:t>
            </a:r>
          </a:p>
          <a:p>
            <a:pPr>
              <a:lnSpc>
                <a:spcPts val="1917"/>
              </a:lnSpc>
            </a:pPr>
            <a:r>
              <a:rPr lang="en-US" sz="12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Slide 34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87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Takeaways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Functions make code reusable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Write once, use many times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 applications → great practice for real-world projects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Fundamental skills that apply to larger systems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Splitting across files improves organization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to maintain and understand</a:t>
            </a:r>
            <a:endParaRPr lang="en-GB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Structure scales: you can add new operations easily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Just add new functions without changing the core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FFFFFF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Image: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Infographic Repository Slide 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Icon 1: https://www.shutterstock.com/image-vector/code-icon-trendy-flat-style-isolated- 421269664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Icon 2: https://www.shutterstock.com/image-vector/command-window-icon-editable-stroke- 2578591511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Image 3: https://www.shutterstock.com/image-vector/module-icon-collection-multiple-styles- 2633540031 (First icon)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Montserrat" pitchFamily="34" charset="0"/>
              </a:rPr>
              <a:t>Icon 4: https://www.shutterstock.com/image-vector/scalability-scalable-system-line-art-vector- 1752041657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54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C2CF-A97C-724B-96DD-71935061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6AE97-FE78-6E39-D22C-D47AF140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6670D-0C4A-3E67-B78D-B652C2B9A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 Call a public API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 Image: Slide number 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742E-27CE-B30A-8289-119E19327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79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practical introduction to efficient data analysis using Python's powerful numerical libraries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54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9DFF-7E9F-6F8F-D7B2-29F99DC9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438A3-16FB-F3CA-FA49-D4A57B6A4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5D0B1-343C-826D-B752-600ABD86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NumPy &amp; Pandas?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Python's built-in data structures (lists, dictionaries) are flexible but </a:t>
            </a:r>
            <a:r>
              <a:rPr lang="en-US" sz="1800" b="1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efficient for serious data analysis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array operations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 for scientific computing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C implementation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on NumPy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</a:t>
            </a: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tabular data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easy to handle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to </a:t>
            </a:r>
            <a:r>
              <a:rPr lang="en-US" sz="18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but programmable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31B1D-7D0B-ABCE-5AE6-AC52FDA5B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470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78F77-48B2-14B7-2205-5EA92CD5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FF102-C35B-7146-01A9-E6312D04A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0F217-8709-6628-EF86-1F8ECDA17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Libraries</a:t>
            </a:r>
            <a:endParaRPr lang="en-US" sz="1800" dirty="0"/>
          </a:p>
          <a:p>
            <a:pPr>
              <a:lnSpc>
                <a:spcPts val="2375"/>
              </a:lnSpc>
            </a:pP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800" dirty="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npimport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pandas as pd    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Aliases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8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are universally recognized shortcuts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Location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place imports at the </a:t>
            </a:r>
            <a:r>
              <a:rPr lang="en-US" sz="1800" b="1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of your file</a:t>
            </a: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before any other code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Repository Slide no: 43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Image: </a:t>
            </a:r>
            <a:r>
              <a:rPr lang="en-US" sz="1800" dirty="0" err="1"/>
              <a:t>Silde</a:t>
            </a:r>
            <a:r>
              <a:rPr lang="en-US" sz="1800" dirty="0"/>
              <a:t> number 39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1CB8-C0A6-69A1-BBC3-384E85AFC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313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AC926-52DB-5AE0-F138-21F2221A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A4189-F162-9574-ACE2-F9C524A0E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CB903-50B4-8C01-5935-627A90718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 Basics</a:t>
            </a:r>
            <a:endParaRPr lang="en-US" sz="1800" dirty="0"/>
          </a:p>
          <a:p>
            <a:pPr>
              <a:lnSpc>
                <a:spcPts val="1417"/>
              </a:lnSpc>
            </a:pP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nparr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np.array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([1, 2, 3, 4, 5])print(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)print("Mean:", 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np.mean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))print("Standard Deviation:", 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np.std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arr</a:t>
            </a:r>
            <a:r>
              <a:rPr lang="en-US" sz="1800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))</a:t>
            </a:r>
          </a:p>
          <a:p>
            <a:pPr>
              <a:lnSpc>
                <a:spcPts val="1417"/>
              </a:lnSpc>
            </a:pPr>
            <a:endParaRPr lang="en-US" sz="1800" dirty="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10-100xFaste Than Python lists for mathematical operations 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50+Functions Built-in mathematical and statistical operations </a:t>
            </a:r>
          </a:p>
          <a:p>
            <a:pPr>
              <a:lnSpc>
                <a:spcPts val="1417"/>
              </a:lnSpc>
            </a:pPr>
            <a:endParaRPr lang="en-US" sz="1800" dirty="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Image: Slide number 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B9639-31C5-8FB1-A346-19B7A84C6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01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5D66-A5C5-3456-91F6-E8A50790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00BDF8-7B8D-92D3-BF7A-5C4532B3E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DBF25-6E72-453A-0EBD-265DAE75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Types of Errors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Syntax Errors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Mistakes in code structure that prevent program from running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tells you immediately - these are caught before execution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print("Hello" # Missing closing parenthesis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Runtime Errors (Exceptions)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Errors that occur during execution when something unexpected happens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10 / 0 #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ZeroDivisionError</a:t>
            </a:r>
            <a:endParaRPr lang="en-US" sz="1800">
              <a:solidFill>
                <a:srgbClr val="000000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need to be handled or they'll crash your program</a:t>
            </a:r>
            <a:endParaRPr lang="en-US" sz="1800">
              <a:highlight>
                <a:srgbClr val="F2F2F2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Images: Slide Number :6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D3BD0-A55D-1E10-BDA9-AF394871F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5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CB8A-DB70-B376-E9CE-754CEDA9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E0D13-1F53-D513-A0E1-DB437F867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2E97B-2A4A-3E94-D9E6-3D257C41E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outputs:</a:t>
            </a:r>
            <a:endParaRPr lang="en-US" sz="1800" b="1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 2 3 4 5]Mean: 3.0Standard Deviation: 1.414   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 Slide number 40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BF612-03E6-B87F-D7BD-1DB3A0A62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728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CA4D-8FED-9372-4255-788462F7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BE2BE-E006-C6EF-6896-B2241D812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CAD98-27E8-FE6D-2CF2-FB3CBA6EA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Pandas Dominates Data Science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Efficient Processing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structured data with lightning speed, optimized for large datasets and complex operations.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Seamless Integration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Works perfectly with NumPy, Matplotlib, and Scikit-Learn for complete data science workflows.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Flexible &amp; Expressive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syntax makes complex data manipulation tasks simple and readable.</a:t>
            </a: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Infographic Repository Slide 14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1: https://www.shutterstock.com/image-vector/data-processing-vector-icon- 624577427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2: https://www.shutterstock.com/image-vector/infinite-loop-linear-icon-ongoing-process- 2520713301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Icon 3: https://www.shutterstock.com/image-vector/syntax-icon-outline-style-vector-illustration- 2615297943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2ADC6-C5D1-0F62-391D-8C59D4252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66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F65DC-1A0A-62CE-3657-AAAFDF01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FD981-DBC2-C14A-A3FA-43782BBE2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0AA5B-5841-0D6B-7F72-A87E71574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Essential Data Analysis Functions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Inspection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your data with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.head()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.tail()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.info()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.shape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understand structure and quality.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Sorting &amp; Filtering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 data with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sort_values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filter using conditions or the powerful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.query()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Selection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data precisely using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.loc[]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iloc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8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boolean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indexing for targeted analysis.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Quality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datasets by removing duplicates with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drop_duplicates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maintaining data integrity.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Infographic Repository Slide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893-18A2-61F3-D94E-E411F6ECF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786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1EA5-4CB9-8E4D-5295-8D1E5A4AD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3BFF0-5158-9E47-19E5-CFEFD9843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66A7C-04A9-74B5-6BD0-5FB644CE6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 Data Structures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1. </a:t>
            </a:r>
            <a:r>
              <a:rPr lang="en-US" sz="1800" b="1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Series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1D labeled array (like a single column)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Contains values with an index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S1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pd.Series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([12,34,56,78])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2. </a:t>
            </a:r>
            <a:r>
              <a:rPr lang="en-US" sz="1800" b="1" err="1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DataFrame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2D labeled table (like an Excel sheet)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ea typeface="Montserrat" pitchFamily="34" charset="-122"/>
                <a:cs typeface="Montserrat" pitchFamily="34" charset="-120"/>
              </a:rPr>
              <a:t>Collection of Series objects sharing an index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</a:p>
          <a:p>
            <a:pPr>
              <a:lnSpc>
                <a:spcPts val="1167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 = {</a:t>
            </a: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"Name": ["Amit", "Priya"],</a:t>
            </a: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"Age": [30, 25]</a:t>
            </a: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167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167"/>
              </a:lnSpc>
            </a:pP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pd.DataFrame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(data)</a:t>
            </a:r>
          </a:p>
          <a:p>
            <a:pPr>
              <a:lnSpc>
                <a:spcPts val="1167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F34C-1EAF-1C15-004B-05C5EE6AC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64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781E-7720-7B7D-75F9-87F278B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E3A00-48E6-D99C-CA72-64B4CC26E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D4098-CE6E-6E87-85D8-40079E440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Loading CSV with Pandas</a:t>
            </a:r>
            <a:endParaRPr lang="en-US" sz="1800"/>
          </a:p>
          <a:p>
            <a:pPr>
              <a:lnSpc>
                <a:spcPts val="137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</a:p>
          <a:p>
            <a:pPr>
              <a:lnSpc>
                <a:spcPts val="1375"/>
              </a:lnSpc>
            </a:pPr>
            <a:endParaRPr lang="en-US" sz="1800">
              <a:solidFill>
                <a:srgbClr val="0000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375"/>
              </a:lnSpc>
            </a:pP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("data.csv")</a:t>
            </a:r>
          </a:p>
          <a:p>
            <a:pPr>
              <a:lnSpc>
                <a:spcPts val="137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df.head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())  # First 5 rows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loads CSV files into </a:t>
            </a:r>
            <a:r>
              <a:rPr lang="en-US" sz="18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DataFrame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df.head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quick preview of data (first 5 rows)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df.head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(10)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view first 10 rows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AC361-4364-46FB-7DE5-731A4D64A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115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 can also read Excel, JSON, SQL, and many other formats with similar functions: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pd.read_excel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pd.read_json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pd.read_sql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()</a:t>
            </a: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98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Selecting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Single Column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['Name'])</a:t>
            </a:r>
            <a:endParaRPr lang="en-US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Returns a Series object</a:t>
            </a:r>
            <a:endParaRPr lang="en-US" sz="8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Multiple Columns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[['</a:t>
            </a:r>
            <a:r>
              <a:rPr lang="en-US" sz="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Name','Age</a:t>
            </a: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']])</a:t>
            </a:r>
            <a:endParaRPr lang="en-US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 the double brackets</a:t>
            </a:r>
            <a:endParaRPr lang="en-US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Returns a </a:t>
            </a:r>
            <a:r>
              <a:rPr lang="en-US" sz="8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DataFrame</a:t>
            </a:r>
            <a:endParaRPr lang="en-US" sz="8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Row by Position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df.iloc</a:t>
            </a: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[0])</a:t>
            </a:r>
            <a:endParaRPr lang="en-US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Integer location-based indexing</a:t>
            </a:r>
            <a:endParaRPr lang="en-US" sz="8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Specific Cell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df.loc</a:t>
            </a:r>
            <a:r>
              <a:rPr lang="en-US" sz="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[0, 'Name'])</a:t>
            </a:r>
            <a:endParaRPr lang="en-US" sz="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Label-based indexing</a:t>
            </a:r>
            <a:endParaRPr lang="en-US" sz="8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Repository Slide 91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543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Inspecting Data</a:t>
            </a:r>
            <a:endParaRPr lang="en-US" sz="1200"/>
          </a:p>
          <a:p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df.shape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Returns (rows, columns)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(891, 12)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Column Names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Shows all column headers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Index(['Name', 'Age'...])</a:t>
            </a:r>
            <a:endParaRPr lang="en-US" sz="1200"/>
          </a:p>
          <a:p>
            <a:endParaRPr lang="en-GB"/>
          </a:p>
          <a:p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print(df.info())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types, non-null values, memory usage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Infographic Repository Slide 86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1: https://www.shutterstock.com/image-vector/file-size-icon-4-different-styles- 2510984831 (First icon)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2: https://www.shutterstock.com/image-vector/report-statistics-line-icon-column-graph- 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3: https://www.shutterstock.com/image-vector/metadata-icon-isolated-on-white-background- 2282457901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168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Summarization Powerhouse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Descriptive Statistics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comprehensive insights instantly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count, mean, std, quartiles, and more in one command.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Central Tendencies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data center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.mean()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.median()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.mode()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robust analysis.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Dispersion Metrics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data spread using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.std()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.var()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.min()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.max()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functions.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Frequency Analysis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unique values and frequencies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value_counts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nunique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categorical insights.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31</a:t>
            </a:r>
          </a:p>
          <a:p>
            <a:r>
              <a:rPr lang="en-GB"/>
              <a:t>Icon 1: https://www.shutterstock.com/image-vector/descriptive-linear-icon-showing-summarize-characteristics- 1891804567</a:t>
            </a:r>
          </a:p>
          <a:p>
            <a:r>
              <a:rPr lang="en-GB"/>
              <a:t>Icon 2: https://www.shutterstock.com/image-vector/editable-line-style-icon-depicting-central- 2451304973</a:t>
            </a:r>
            <a:br>
              <a:rPr lang="en-GB"/>
            </a:br>
            <a:r>
              <a:rPr lang="en-GB"/>
              <a:t>Icon 3: https://www.shutterstock.com/image-vector/spreading-online-document-shares-receives-important- 2409387691</a:t>
            </a:r>
          </a:p>
          <a:p>
            <a:r>
              <a:rPr lang="en-GB"/>
              <a:t>Icon 4: https://www.shutterstock.com/image-vector/detection-extraneous-noise-icon-line-design- 2542612337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9789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Grouping and Aggregation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Split-Apply-Combine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fundamental paradigm for grouped data analysis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 Data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groupby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split data into meaningful segments based on categorical variables.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Apply Functions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aggregations like sum, mean, count, or custom functions on each group.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Multiple Aggregations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several operations simultaneously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agg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comprehensive analysis.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Pivot Tables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cross-tabulations and summary tables using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pivot_table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Excel-like functionality.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Image: (Remove the arrows from it.)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Infographic Repository Slide 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1: https://www.shutterstock.com/image-vector/organization-chart-icon-vector- 795280720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2: https://www.shutterstock.com/image-vector/data-aggregation-icon-trendy-modern-flat- 1221886945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3: https://www.shutterstock.com/image-vector/data-aggregation-icon-simple-element-illustration- 1557302993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4: https://www.shutterstock.com/image-vector/document-spreadsheet-line-icon-file-pivot- 1517885066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1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BEEDB-E76A-AB47-15A1-82607FCB8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CE950-4323-48D2-377B-8A4EFEE1E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FF51B-3A0E-5AD4-030C-8526CC0FF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Exceptions in Python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ZeroDivisionError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Occurs when dividing by zero: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 / 0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ValueError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Invalid value: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int("hello")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TypeError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 on incompatible types: 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"2" + 2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IndexError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 index out of range: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[99]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Dictionary key not found: </a:t>
            </a:r>
            <a:r>
              <a:rPr lang="en-US" sz="18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my_dict</a:t>
            </a:r>
            <a:r>
              <a:rPr lang="en-US" sz="18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["missing"]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FileNotFoundError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file: open("nonexistent.txt")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</a:rPr>
              <a:t>Remove the icons inside the infographics.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Repository Slide no:  44</a:t>
            </a:r>
            <a:endParaRPr lang="en-IN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952A3-262E-E4AD-9379-890FBF7B6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6579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Mastering Missing Data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 Missing Values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gaps in your data using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isnull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notnull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comprehensive data quality assessment.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Strategic Imputation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Fill missing values intelligently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fillna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means, medians, or custom strategies.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Removal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incomplete records selectively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dropna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parameters for rows or columns.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Interpolation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 missing values using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.interpolate()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time-series and numerical data patterns.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6070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Transformation Techniques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 Application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data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.apply()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.map()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applymap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custom calculations and data cleaning operations.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Binning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categorical groups from continuous data using 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pd.cut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pd.qcut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analysis and modeling.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Vectorized Operations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element-wise operations efficiently without loops, leveraging pandas' optimized computational engine.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Categorical Encoding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categorical variables into numerical formats for machine learning algorithms and statistical analysis.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18</a:t>
            </a:r>
          </a:p>
          <a:p>
            <a:r>
              <a:rPr lang="en-GB"/>
              <a:t>Icon 1: https://www.shutterstock.com/image-vector/financial-calculation-line-icon- 1266623245</a:t>
            </a:r>
          </a:p>
          <a:p>
            <a:r>
              <a:rPr lang="en-GB"/>
              <a:t>Icon 2: https://www.shutterstock.com/image-vector/organization-chart-icon-vector- 795280720</a:t>
            </a:r>
          </a:p>
          <a:p>
            <a:r>
              <a:rPr lang="en-GB"/>
              <a:t>Icon 3: https://www.shutterstock.com/image-vector/useful-functions-vector-line-icon- 597406976</a:t>
            </a:r>
          </a:p>
          <a:p>
            <a:r>
              <a:rPr lang="en-GB"/>
              <a:t>Icon 4: https://www.shutterstock.com/image-vector/computer-binary-code-software-icons-digital- 2443566949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257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Example: Customer Analytics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Inspection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.info()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identify missing values, data types, and memory usage across customer records.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Analysis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purchase patterns by gender using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groupby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('gender').mean()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uncover spending differences.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https://www.shutterstock.com/image-photo/analyst-working-on-business-analytics-dashboard-2201354105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3174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146B-D439-D6A4-29E1-1E43D2421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4C39C-915A-C512-9A04-1AACCD597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20725-F2D6-B500-2860-7E1C343B8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Example: Customer Analytics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Geographic Insights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 unique customer locations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nunique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understand market penetration and reach.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Outlier Detection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identify unusual purchase amounts and customer behavior patterns requiring investigation.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https://www.shutterstock.com/image-photo/analyst-working-on-business-analytics-dashboard-2201354105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A509-91D9-10D4-1F67-F33D041C5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241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Visualization Integration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Built-in Plotting Power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 includes integrated plotting capabilities with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.plot()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rapid exploratory data analysis.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plots for trends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charts for comparisons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Histograms for distributions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 plots for relationships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Matplotlib and Seaborn for publication-quality visualizations.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https://image.shutterstock.com/z/stock-photo-daw-music-production-equalizer-audio-samples-scores-computer-music- 1822049927.jpg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46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Takeaways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Toolkit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 provides robust data analysis tools for every stage of the data science pipeline.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EDA Efficiency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Summarisation functions streamline exploratory data analysis and accelerate insights discovery.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Powerful Transformation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Grouping, aggregation, and transformation capabilities unlock deep analytical insights from raw data.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ML Foundation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foundation for advanced analytics, machine learning, and data science workflows.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25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Numpy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Refer to exercise document.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157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C2B0-874A-2603-D174-3AB0377A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C8905-BC5F-6796-2D16-7CB3CE781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7AAE8-D22D-9D22-6D98-9814D77DA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Numpy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Refer to exercise document.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7857E-7320-13F8-DCE4-1B19C0A39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7236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Visualization with Matplotlib and Seaborn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Turning Data into Insights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raw numbers into meaningful visual stories that drive understanding and action.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Foundation for EDA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tools for exploratory data analysis, enabling pattern discovery and hypothesis generation.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https://image.shutterstock.com/image-photo/business-intelligence-concept-data-analysis-260nw-2288262579.jpg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044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Visualization Matters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Makes Complex Data Understandable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representations help the human brain process information faster than raw numbers.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Communicates Effectively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insights with stakeholders through clear, compelling visual narratives.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Reveals Hidden Patterns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trends, outliers, and relationships that aren't obvious in tabular data.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Supports Better Decisions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data-driven decision making through accessible, actionable insights.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81</a:t>
            </a:r>
          </a:p>
          <a:p>
            <a:r>
              <a:rPr lang="en-GB"/>
              <a:t>Icon 1: https://www.shutterstock.com/image-vector/clarifying-system-goals-vector-illustration-icon- 2456418783</a:t>
            </a:r>
            <a:br>
              <a:rPr lang="en-GB"/>
            </a:br>
            <a:r>
              <a:rPr lang="en-GB"/>
              <a:t>icon 2: https://www.shutterstock.com/image-vector/audit-data-analysis-icon-like-thin- 2481699581</a:t>
            </a:r>
          </a:p>
          <a:p>
            <a:r>
              <a:rPr lang="en-GB"/>
              <a:t>Icon 3: https://www.shutterstock.com/image-vector/financial-analysis-that-uses-patterns-market- 2338172073</a:t>
            </a:r>
          </a:p>
          <a:p>
            <a:r>
              <a:rPr lang="en-GB"/>
              <a:t>Icon 4: https://www.shutterstock.com/image-vector/data-driven-icon-line-vector-illustration- 2646674283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0229-BB36-CA81-E0B3-EF062E10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D08D-A981-3CD9-7290-52A1E2E08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AA91D-C3DC-0D33-516B-13030E35D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208"/>
              </a:lnSpc>
            </a:pPr>
            <a:r>
              <a:rPr lang="en-US" sz="1800" b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try-except Block</a:t>
            </a:r>
            <a:br>
              <a:rPr lang="en-US" sz="1800" b="1"/>
            </a:b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try:    num = int(input("Enter a number: ")) result = 10 / num print("Result:", result)except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ZeroDivisionError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print("Error: Cannot divide by zero.")except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print("Error: Please enter a valid number.")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try: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 the code that might cause an exception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except: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Specifies what to do when specific errors occur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 7 (Use Highlight effect for the coding and the OSTs.)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E02F-4FEC-4785-CF93-BC50BEAB2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2840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Matplotlib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Python's fundamental 2D plotting library providing low-level control over visualizations. Creates static, animated, and interactive plots while serving as the foundation for other visualization libraries.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Control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 every aspect of your plots with precise customization options.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Versatile Output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static images, animations, and interactive visualizations.</a:t>
            </a:r>
            <a:endParaRPr lang="en-US" sz="1200"/>
          </a:p>
          <a:p>
            <a:endParaRPr lang="en-GB"/>
          </a:p>
          <a:p>
            <a:r>
              <a:rPr lang="en-GB"/>
              <a:t>Image: </a:t>
            </a:r>
          </a:p>
          <a:p>
            <a:r>
              <a:rPr lang="en-GB"/>
              <a:t>From the Slide deck Slide 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516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Matplotlib Key Functionalities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Line Plots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Perfect for showing trends over time and continuous data relationships.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Bar Charts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Ideal for comparing categorical data and discrete values across groups.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Histograms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Reveal data distribution patterns and frequency of values in datasets.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Scatter Plots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relationships and correlations between two continuous variables.</a:t>
            </a:r>
            <a:endParaRPr lang="en-US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Customization Options:</a:t>
            </a: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Labels, titles, legends, colors, and styles for professional presentations.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00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Infographic Repository Slide 81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 1: https://www.shutterstock.com/image-vector/square-area-icon-coordinate-axes-sign- 2161023187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 2: https://www.shutterstock.com/image-vector/black-single-arrow-growing-chart-graph- 2482543831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 3: https://www.shutterstock.com/image-vector/chart-histogram-icon-vector-web-computer- 2628517927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 4: https://www.shutterstock.com/image-vector/scatter-plot-vector-icon-illustration- 1025544037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697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Seaborn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Built on Matplotlib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Matplotlib's power while providing a more intuitive interface.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Beautiful Defaults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Stunning visualizations with minimal code and elegant styling out of the box.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Statistical Focus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specifically for statistical visualizations and data analysis workflows.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 Integration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Works seamlessly with </a:t>
            </a:r>
            <a:r>
              <a:rPr lang="en-US" sz="1200" dirty="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DataFrames</a:t>
            </a: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streamlined data visualization.</a:t>
            </a:r>
            <a:endParaRPr lang="en-US" sz="1200" dirty="0"/>
          </a:p>
          <a:p>
            <a:endParaRPr lang="en-GB" dirty="0"/>
          </a:p>
          <a:p>
            <a:r>
              <a:rPr lang="en-GB" dirty="0"/>
              <a:t>Image:</a:t>
            </a:r>
          </a:p>
          <a:p>
            <a:r>
              <a:rPr lang="en-GB" dirty="0"/>
              <a:t>Infographic Repository Slide 4 (Remove the arrows from 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9812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Seaborn Key Functionalities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Distribution Plots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Histograms and KDE plots for understanding data distributions and density.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Categorical Plots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charts, box plots, and violin plots for categorical data analysis.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Relational Plots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 and line plots to explore relationships between variables.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Visualizations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Heatmaps and </a:t>
            </a:r>
            <a:r>
              <a:rPr lang="en-US" sz="12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pairplots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correlation analysis and multi-variable exploration.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31 </a:t>
            </a:r>
          </a:p>
          <a:p>
            <a:r>
              <a:rPr lang="en-GB"/>
              <a:t>Icon 1: https://www.shutterstock.com/image-vector/scatter-plot-line-icon-distributed-points- 2672234967</a:t>
            </a:r>
          </a:p>
          <a:p>
            <a:r>
              <a:rPr lang="en-GB"/>
              <a:t>Icon 2: https://www.shutterstock.com/image-vector/bar-chart-graph-icon-sign-vector- 2651019237</a:t>
            </a:r>
          </a:p>
          <a:p>
            <a:r>
              <a:rPr lang="en-GB"/>
              <a:t>Icon 3: https://www.shutterstock.com/image-vector/square-area-icon-coordinate-axes-sign- 2161023187</a:t>
            </a:r>
          </a:p>
          <a:p>
            <a:r>
              <a:rPr lang="en-GB"/>
              <a:t>Icon 4: https://www.shutterstock.com/image-vector/report-icon-analytics-data-research-market- 1450660847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964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Matplotlib vs Seaborn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Matplotlib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Low-level, flexible control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</a:t>
            </a:r>
            <a:r>
              <a:rPr lang="en-US" sz="12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customisation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 precise, custom </a:t>
            </a:r>
            <a:r>
              <a:rPr lang="en-US" sz="12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visualisations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Seaborn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High-level, aesthetic interface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</a:t>
            </a:r>
            <a:r>
              <a:rPr lang="en-US" sz="120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visualisation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focus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 quick EDA and clear insights</a:t>
            </a: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Combining Both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Start with Seaborn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quick, beautiful plots for initial data exploration and statistical analysis.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 with Matplotlib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fine-tuned customizations and precise control for publication-ready visualizations.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Perfect Synergy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Both libraries complement each other to create a complete visualization toolkit.</a:t>
            </a:r>
            <a:endParaRPr lang="en-GB" sz="1200">
              <a:solidFill>
                <a:srgbClr val="000000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Infographic Repository Slide 141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1:https://www.shutterstock.com/image-vector/line-graph-icon-business-chart-symbol- 2642143935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2: https://www.shutterstock.com/image-vector/customisable-real-line-icon-data-chart- 1662029716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</a:rPr>
              <a:t>Icon 3: https://www.shutterstock.com/image-vector/integration-icon-on-white-background-automation- 1608388597</a:t>
            </a:r>
            <a:endParaRPr lang="en-GB" sz="1200">
              <a:solidFill>
                <a:srgbClr val="000000"/>
              </a:solidFill>
              <a:latin typeface="Montserrat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6621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Right Chart Type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visualizations that match your data type and analytical goals.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Avoid Clutter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 misleading scales and remove unnecessary visual elements.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Keep It Simple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clarity and avoid unnecessary complexity in your visualizations.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 Context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labels, legends, and titles to make your plots self-explanatory.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Color Use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readability and accessibility with thoughtful color choices.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81</a:t>
            </a:r>
          </a:p>
          <a:p>
            <a:r>
              <a:rPr lang="en-GB"/>
              <a:t>Icon 1:https://www.shutterstock.com/image-vector/dashboard-admin-line-icon-simple-outline- 1936662853</a:t>
            </a:r>
          </a:p>
          <a:p>
            <a:r>
              <a:rPr lang="en-GB"/>
              <a:t>Icon 2:https://www.shutterstock.com/image-vector/data-sanitization-deleting-destroying-protection-icon- 2280802891</a:t>
            </a:r>
          </a:p>
          <a:p>
            <a:r>
              <a:rPr lang="en-GB"/>
              <a:t>Icon 3:https://www.shutterstock.com/image-vector/small-data-icon-flat-design-business- 364287971</a:t>
            </a:r>
          </a:p>
          <a:p>
            <a:r>
              <a:rPr lang="en-GB"/>
              <a:t>Icon 4: https://www.shutterstock.com/image-vector/ai-generated-icon-star-square-tools- 2488657531</a:t>
            </a:r>
          </a:p>
          <a:p>
            <a:r>
              <a:rPr lang="en-GB"/>
              <a:t>Icon 5: https://www.shutterstock.com/image-vector/readability-check-vector-icon- 758794777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6765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Summary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Matplotlib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library offering powerful flexibility and precise control for custom visualizations.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Seaborn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 interface providing statistical focus with visually appealing default styles.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Complete Toolkit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Together, they form an essential foundation for data exploration and storytelling.</a:t>
            </a:r>
            <a:endParaRPr lang="en-US" sz="1200"/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58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510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Mastering Code Modularisation</a:t>
            </a:r>
            <a:br>
              <a:rPr lang="en-GB"/>
            </a:b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“Where can I modularize my work using functions/libraries?”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Break large, repetitive code into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smaller functions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Reuse code instead of rewriting it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Create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libraries/modules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for tasks you do often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Improves readability, debugging, and collaboration</a:t>
            </a:r>
          </a:p>
          <a:p>
            <a:endParaRPr lang="en-GB"/>
          </a:p>
          <a:p>
            <a:r>
              <a:rPr lang="en-GB"/>
              <a:t>Image:</a:t>
            </a:r>
          </a:p>
          <a:p>
            <a:r>
              <a:rPr lang="en-GB"/>
              <a:t>Infographic Repository Slide 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771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Examples of Effective Modularization</a:t>
            </a:r>
            <a:endParaRPr lang="en-US" sz="1200"/>
          </a:p>
          <a:p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Instead of repeating data cleaning steps throughout your code, write a single </a:t>
            </a:r>
            <a:r>
              <a:rPr lang="en-US" sz="1200" err="1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clean_data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function that handles all preprocessing consistently.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Libraries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established libraries like pandas for data handling instead of writing manual loops, leveraging tested code that's optimized for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 Modules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Bundle your reusable functions (e.g., </a:t>
            </a:r>
            <a:r>
              <a:rPr lang="en-US" sz="12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utils.py</a:t>
            </a: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and import them across multiple projects to maintain consistency and save development time.</a:t>
            </a:r>
            <a:endParaRPr lang="en-US" sz="1200"/>
          </a:p>
          <a:p>
            <a:br>
              <a:rPr lang="en-US" sz="1200"/>
            </a:br>
            <a:r>
              <a:rPr lang="en-GB"/>
              <a:t>Image:</a:t>
            </a:r>
          </a:p>
          <a:p>
            <a:r>
              <a:rPr lang="en-GB"/>
              <a:t>Infographic Repository Slide 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49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6B5DE-CF73-B2C2-2A1B-A4D95E82C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35E0C-363F-F087-9529-531DAE95A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5C743-B518-B81E-3ECC-2992A1FC9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else Clause</a:t>
            </a:r>
            <a:endParaRPr lang="en-US" sz="1800"/>
          </a:p>
          <a:p>
            <a:pPr>
              <a:lnSpc>
                <a:spcPts val="2125"/>
              </a:lnSpc>
            </a:pP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try:num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int(input("Enter a number: "))   # May cause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ValueErrorexcept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ValueError:print</a:t>
            </a: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("Invalid input! Please enter a valid number.")</a:t>
            </a:r>
          </a:p>
          <a:p>
            <a:pPr>
              <a:lnSpc>
                <a:spcPts val="2125"/>
              </a:lnSpc>
            </a:pPr>
            <a:r>
              <a:rPr lang="en-US" sz="180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else: print("You entered:", num # More operations with num</a:t>
            </a:r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800" b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else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block runs only if the code in the </a:t>
            </a:r>
            <a:r>
              <a:rPr lang="en-US" sz="1800" b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</a:t>
            </a: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block executes without raising any exceptions.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pattern separates normal code flow from error handling, making your code more readable and maintainable.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Image: Slide number: 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A1A3-9D14-C0B0-E77D-88229564B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450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8B68B-7133-DBC9-1337-375216D1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46209-D6B8-C4BE-3B15-1AED8E45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E9172-B1C2-5AA9-70D9-991C4AE56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Reflection Questions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Which parts of your recent project could have been functions?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tasks do you repeat often that could become a library?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Montserra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r>
              <a:rPr lang="en-GB"/>
              <a:t>Image:</a:t>
            </a:r>
          </a:p>
          <a:p>
            <a:r>
              <a:rPr lang="en-GB"/>
              <a:t>https://image.shutterstock.com/image-photo/checking-financial-reports-graphs-charts-260nw-518338252.jpg</a:t>
            </a:r>
          </a:p>
          <a:p>
            <a:r>
              <a:rPr lang="en-GB"/>
              <a:t>Infographic Repository Slide 44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9FC93-A5F8-6E64-F71A-E415F1864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E027D-4684-4D2A-A457-B52C65DF2100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95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BCE7-36B5-1783-069C-E443ED804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AB81C-DCEB-FF75-D81B-1598D3A1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06843-92EC-548A-3CB9-E6796A62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C9C6-7131-DEB3-61E6-FF7FF2D9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5F20-C277-88F5-1CBC-1BA84182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2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65B1-0D4B-4F3B-411D-1CD44319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C0543-4491-CB3E-1038-AE149263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713F6-E7CA-3802-320B-E15B0D50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02832-4E57-AAD2-8A4C-924F3B55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1F63B-67BC-F5A8-E523-F4555927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8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B64FE-785B-1654-CE84-D28275527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96E8E-BB30-C842-3C32-B69F74684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5F403-0E45-FB29-A26A-8BA6002A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01EAB-34E1-472E-D668-366ED63D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7F2B-E46D-75BC-21A3-3D882A75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71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A_Title +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9010A5-3E72-49FB-A931-C6B57ACEC48A}"/>
              </a:ext>
            </a:extLst>
          </p:cNvPr>
          <p:cNvSpPr txBox="1"/>
          <p:nvPr userDrawn="1"/>
        </p:nvSpPr>
        <p:spPr>
          <a:xfrm>
            <a:off x="0" y="6858000"/>
            <a:ext cx="393409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Blank Slide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C3AC56D-CB69-C2DC-7682-91B7D5AF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E1CA9B-2D8D-90CD-1B73-D84F85AD5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023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Y_Infographic +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C384C08-CECB-4147-8FCD-943A5EC0D6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9998" y="2099147"/>
            <a:ext cx="5356325" cy="3359679"/>
          </a:xfrm>
          <a:prstGeom prst="roundRect">
            <a:avLst>
              <a:gd name="adj" fmla="val 8788"/>
            </a:avLst>
          </a:prstGeom>
        </p:spPr>
        <p:txBody>
          <a:bodyPr/>
          <a:lstStyle>
            <a:lvl1pPr marL="0" indent="0">
              <a:buNone/>
              <a:defRPr sz="18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image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45602-2ABE-4A5C-8899-AC436D31D3B7}"/>
              </a:ext>
            </a:extLst>
          </p:cNvPr>
          <p:cNvSpPr txBox="1"/>
          <p:nvPr userDrawn="1"/>
        </p:nvSpPr>
        <p:spPr>
          <a:xfrm>
            <a:off x="0" y="6858000"/>
            <a:ext cx="7378943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Infographic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with bullets/numbering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08545D0-EBAD-2DFD-80F9-5627F65BBE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1649" y="2138925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en-IN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54AD1BE-85F2-48C8-14A4-501F94204D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31649" y="3018714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en-IN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5F89929-CECB-71F8-9B4E-5A71B4434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31649" y="3943587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en-IN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53D46109-1998-FE4D-D8FF-86C70D43C7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3335" y="2099148"/>
            <a:ext cx="4168746" cy="681707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8E243E3-F07F-53A0-279B-9FD55CCE40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03335" y="3007883"/>
            <a:ext cx="4168745" cy="660107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431039AE-8E77-94FB-A51A-D8417F57EB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03335" y="3927210"/>
            <a:ext cx="4168745" cy="65999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00DD5F-4E80-DC2E-A536-ED4514139E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31649" y="4811831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BF62E0-0E71-35F1-6616-0CDD2C90D28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08683" y="4798828"/>
            <a:ext cx="4168745" cy="65999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623636B-28ED-7A89-7359-4021F0CF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F707444-1D10-2217-B45E-EDAE8E863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242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B_Intro-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DA90D5-45BF-723E-679A-1C51919C9658}"/>
              </a:ext>
            </a:extLst>
          </p:cNvPr>
          <p:cNvSpPr/>
          <p:nvPr userDrawn="1"/>
        </p:nvSpPr>
        <p:spPr>
          <a:xfrm>
            <a:off x="1" y="5709685"/>
            <a:ext cx="3625701" cy="11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A0986-2A0A-4113-A5C8-083B18CC8085}"/>
              </a:ext>
            </a:extLst>
          </p:cNvPr>
          <p:cNvSpPr txBox="1"/>
          <p:nvPr userDrawn="1"/>
        </p:nvSpPr>
        <p:spPr>
          <a:xfrm>
            <a:off x="0" y="6858000"/>
            <a:ext cx="886593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/ OUTRO: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Generally white base with the large school logo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702A6-16B0-A00B-F9FE-698CE23B83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0912" y="2665256"/>
            <a:ext cx="4590175" cy="15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A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7B58D3-6734-4301-B13C-AF9EDAD6EC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20628462"/>
              </p:ext>
            </p:extLst>
          </p:nvPr>
        </p:nvGraphicFramePr>
        <p:xfrm>
          <a:off x="1031966" y="1003510"/>
          <a:ext cx="10321835" cy="5408105"/>
        </p:xfrm>
        <a:graphic>
          <a:graphicData uri="http://schemas.openxmlformats.org/drawingml/2006/table">
            <a:tbl>
              <a:tblPr firstRow="1" firstCol="1" bandRow="1"/>
              <a:tblGrid>
                <a:gridCol w="2335265">
                  <a:extLst>
                    <a:ext uri="{9D8B030D-6E8A-4147-A177-3AD203B41FA5}">
                      <a16:colId xmlns:a16="http://schemas.microsoft.com/office/drawing/2014/main" val="3108906838"/>
                    </a:ext>
                  </a:extLst>
                </a:gridCol>
                <a:gridCol w="7986570">
                  <a:extLst>
                    <a:ext uri="{9D8B030D-6E8A-4147-A177-3AD203B41FA5}">
                      <a16:colId xmlns:a16="http://schemas.microsoft.com/office/drawing/2014/main" val="1414263628"/>
                    </a:ext>
                  </a:extLst>
                </a:gridCol>
              </a:tblGrid>
              <a:tr h="28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Course Name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68902"/>
                  </a:ext>
                </a:extLst>
              </a:tr>
              <a:tr h="28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#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105440"/>
                  </a:ext>
                </a:extLst>
              </a:tr>
              <a:tr h="28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Name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 sz="16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634481"/>
                  </a:ext>
                </a:extLst>
              </a:tr>
              <a:tr h="2805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Title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 sz="16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2995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Stringout</a:t>
                      </a: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Link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194682"/>
                  </a:ext>
                </a:extLst>
              </a:tr>
              <a:tr h="16667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Stringout</a:t>
                      </a: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Timestamp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917794"/>
                  </a:ext>
                </a:extLst>
              </a:tr>
              <a:tr h="1364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Overview</a:t>
                      </a:r>
                      <a:r>
                        <a:rPr lang="en-US" sz="1600" b="1" i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(To be used as a Narrative)</a:t>
                      </a:r>
                      <a:endParaRPr lang="en-IN" sz="1600" b="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186714"/>
                  </a:ext>
                </a:extLst>
              </a:tr>
              <a:tr h="5191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baseline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 Idea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b="1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baseline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u="none" strike="sngStrik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68238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6C208C-DC5A-4B23-A131-D79B4B415CDA}"/>
              </a:ext>
            </a:extLst>
          </p:cNvPr>
          <p:cNvSpPr txBox="1"/>
          <p:nvPr userDrawn="1"/>
        </p:nvSpPr>
        <p:spPr>
          <a:xfrm>
            <a:off x="3445789" y="404410"/>
            <a:ext cx="530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5274D"/>
                </a:solidFill>
                <a:latin typeface="+mn-lt"/>
              </a:rPr>
              <a:t>Course and Video Details</a:t>
            </a:r>
            <a:endParaRPr lang="en-IN" sz="2800" b="1">
              <a:solidFill>
                <a:srgbClr val="25274D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38700-1098-836F-FE8B-F344A908B9BA}"/>
              </a:ext>
            </a:extLst>
          </p:cNvPr>
          <p:cNvSpPr txBox="1"/>
          <p:nvPr userDrawn="1"/>
        </p:nvSpPr>
        <p:spPr>
          <a:xfrm>
            <a:off x="0" y="6858000"/>
            <a:ext cx="886593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 DETAILS: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 and Video details for common purposes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481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Title +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9010A5-3E72-49FB-A931-C6B57ACEC48A}"/>
              </a:ext>
            </a:extLst>
          </p:cNvPr>
          <p:cNvSpPr txBox="1"/>
          <p:nvPr userDrawn="1"/>
        </p:nvSpPr>
        <p:spPr>
          <a:xfrm>
            <a:off x="0" y="6858000"/>
            <a:ext cx="393409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Blank Slide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C3AC56D-CB69-C2DC-7682-91B7D5AF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E1CA9B-2D8D-90CD-1B73-D84F85AD5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240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_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9010A5-3E72-49FB-A931-C6B57ACEC48A}"/>
              </a:ext>
            </a:extLst>
          </p:cNvPr>
          <p:cNvSpPr txBox="1"/>
          <p:nvPr userDrawn="1"/>
        </p:nvSpPr>
        <p:spPr>
          <a:xfrm>
            <a:off x="0" y="6858000"/>
            <a:ext cx="4929555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Overview/Summary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19DFBD23-183C-4149-B5B8-BC548723B4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9999" y="3512600"/>
            <a:ext cx="2544726" cy="2452265"/>
          </a:xfrm>
          <a:prstGeom prst="roundRect">
            <a:avLst>
              <a:gd name="adj" fmla="val 7729"/>
            </a:avLst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E324BEF-3F9B-4119-8F1F-7F84997074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9999" y="1900053"/>
            <a:ext cx="2544726" cy="1440000"/>
          </a:xfrm>
          <a:prstGeom prst="roundRect">
            <a:avLst>
              <a:gd name="adj" fmla="val 11498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Icon/image</a:t>
            </a:r>
            <a:endParaRPr lang="en-IN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BA0ECFF-18FB-5D92-0819-6C2AE9965D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43581" y="3512600"/>
            <a:ext cx="2544726" cy="2452265"/>
          </a:xfrm>
          <a:prstGeom prst="roundRect">
            <a:avLst>
              <a:gd name="adj" fmla="val 9140"/>
            </a:avLst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37FFFF63-ABF2-DAAF-F848-D2F6DB2C94C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43581" y="1900053"/>
            <a:ext cx="2544726" cy="1440000"/>
          </a:xfrm>
          <a:prstGeom prst="roundRect">
            <a:avLst>
              <a:gd name="adj" fmla="val 12237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Icon/image</a:t>
            </a:r>
            <a:endParaRPr lang="en-IN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A86CAD-AD88-DDB2-4C51-DEB4A240BC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37163" y="3512600"/>
            <a:ext cx="2544726" cy="2452265"/>
          </a:xfrm>
          <a:prstGeom prst="roundRect">
            <a:avLst>
              <a:gd name="adj" fmla="val 9140"/>
            </a:avLst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87993C6-EE85-57A4-5C4E-65099FBCBFA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37163" y="1900053"/>
            <a:ext cx="2544726" cy="1440000"/>
          </a:xfrm>
          <a:prstGeom prst="roundRect">
            <a:avLst>
              <a:gd name="adj" fmla="val 11498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Icon/image</a:t>
            </a:r>
            <a:endParaRPr lang="en-IN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7F99002-B870-B0B6-59C2-52A062BF7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7355" y="3512600"/>
            <a:ext cx="2544726" cy="2452265"/>
          </a:xfrm>
          <a:prstGeom prst="roundRect">
            <a:avLst>
              <a:gd name="adj" fmla="val 9140"/>
            </a:avLst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EDAA4B0-ACFF-0278-ABBD-BECC87076AA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827355" y="1900053"/>
            <a:ext cx="2544726" cy="1440000"/>
          </a:xfrm>
          <a:prstGeom prst="roundRect">
            <a:avLst>
              <a:gd name="adj" fmla="val 12237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Icon/image</a:t>
            </a:r>
            <a:endParaRPr lang="en-IN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EA707556-DCF5-FB76-8D0C-444D780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D18A2C6-8544-B1DE-CC9A-8FDB6A47E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677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C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3531736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E2F8585-3C89-2D09-DC6F-B0E1F451EA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71371" y="2528435"/>
            <a:ext cx="4805966" cy="2318328"/>
          </a:xfrm>
          <a:prstGeom prst="rect">
            <a:avLst/>
          </a:prstGeom>
        </p:spPr>
        <p:txBody>
          <a:bodyPr/>
          <a:lstStyle>
            <a:lvl1pPr marL="228611" indent="-228611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2E9CCA"/>
              </a:buClr>
              <a:buSzPct val="125000"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474157" indent="-2317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○"/>
              <a:defRPr sz="1867">
                <a:solidFill>
                  <a:schemeClr val="tx1"/>
                </a:solidFill>
                <a:latin typeface="+mn-lt"/>
              </a:defRPr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marL="242371" lvl="0" indent="-242371" algn="l" defTabSz="91444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/>
              <a:t>Quote</a:t>
            </a:r>
            <a:endParaRPr lang="en-IN"/>
          </a:p>
        </p:txBody>
      </p:sp>
      <p:grpSp>
        <p:nvGrpSpPr>
          <p:cNvPr id="17" name="Group 29">
            <a:extLst>
              <a:ext uri="{FF2B5EF4-FFF2-40B4-BE49-F238E27FC236}">
                <a16:creationId xmlns:a16="http://schemas.microsoft.com/office/drawing/2014/main" id="{D758CE2F-C77D-D143-9C32-F8BC30F19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84333" y="2058194"/>
            <a:ext cx="5357668" cy="3637916"/>
            <a:chOff x="676" y="1349"/>
            <a:chExt cx="3564" cy="2420"/>
          </a:xfrm>
        </p:grpSpPr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9D790D4B-DE54-77DC-E54D-0489BF7C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1349"/>
              <a:ext cx="169" cy="226"/>
            </a:xfrm>
            <a:custGeom>
              <a:avLst/>
              <a:gdLst>
                <a:gd name="T0" fmla="*/ 82 w 119"/>
                <a:gd name="T1" fmla="*/ 0 h 174"/>
                <a:gd name="T2" fmla="*/ 13 w 119"/>
                <a:gd name="T3" fmla="*/ 96 h 174"/>
                <a:gd name="T4" fmla="*/ 41 w 119"/>
                <a:gd name="T5" fmla="*/ 162 h 174"/>
                <a:gd name="T6" fmla="*/ 101 w 119"/>
                <a:gd name="T7" fmla="*/ 132 h 174"/>
                <a:gd name="T8" fmla="*/ 70 w 119"/>
                <a:gd name="T9" fmla="*/ 70 h 174"/>
                <a:gd name="T10" fmla="*/ 110 w 119"/>
                <a:gd name="T11" fmla="*/ 1 h 174"/>
                <a:gd name="T12" fmla="*/ 82 w 119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4">
                  <a:moveTo>
                    <a:pt x="82" y="0"/>
                  </a:moveTo>
                  <a:cubicBezTo>
                    <a:pt x="82" y="0"/>
                    <a:pt x="21" y="44"/>
                    <a:pt x="13" y="96"/>
                  </a:cubicBezTo>
                  <a:cubicBezTo>
                    <a:pt x="0" y="146"/>
                    <a:pt x="41" y="162"/>
                    <a:pt x="41" y="162"/>
                  </a:cubicBezTo>
                  <a:cubicBezTo>
                    <a:pt x="41" y="162"/>
                    <a:pt x="87" y="174"/>
                    <a:pt x="101" y="132"/>
                  </a:cubicBezTo>
                  <a:cubicBezTo>
                    <a:pt x="101" y="132"/>
                    <a:pt x="119" y="87"/>
                    <a:pt x="70" y="70"/>
                  </a:cubicBezTo>
                  <a:cubicBezTo>
                    <a:pt x="110" y="1"/>
                    <a:pt x="110" y="1"/>
                    <a:pt x="110" y="1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29648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Montserrat" panose="00000500000000000000" pitchFamily="2" charset="0"/>
              </a:endParaRPr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EB81B1C5-838B-BCF0-F57E-6DF1D2B7B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1349"/>
              <a:ext cx="170" cy="226"/>
            </a:xfrm>
            <a:custGeom>
              <a:avLst/>
              <a:gdLst>
                <a:gd name="T0" fmla="*/ 81 w 119"/>
                <a:gd name="T1" fmla="*/ 0 h 174"/>
                <a:gd name="T2" fmla="*/ 12 w 119"/>
                <a:gd name="T3" fmla="*/ 96 h 174"/>
                <a:gd name="T4" fmla="*/ 41 w 119"/>
                <a:gd name="T5" fmla="*/ 162 h 174"/>
                <a:gd name="T6" fmla="*/ 101 w 119"/>
                <a:gd name="T7" fmla="*/ 132 h 174"/>
                <a:gd name="T8" fmla="*/ 69 w 119"/>
                <a:gd name="T9" fmla="*/ 70 h 174"/>
                <a:gd name="T10" fmla="*/ 110 w 119"/>
                <a:gd name="T11" fmla="*/ 1 h 174"/>
                <a:gd name="T12" fmla="*/ 81 w 119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4">
                  <a:moveTo>
                    <a:pt x="81" y="0"/>
                  </a:moveTo>
                  <a:cubicBezTo>
                    <a:pt x="81" y="0"/>
                    <a:pt x="21" y="44"/>
                    <a:pt x="12" y="96"/>
                  </a:cubicBezTo>
                  <a:cubicBezTo>
                    <a:pt x="0" y="146"/>
                    <a:pt x="41" y="162"/>
                    <a:pt x="41" y="162"/>
                  </a:cubicBezTo>
                  <a:cubicBezTo>
                    <a:pt x="41" y="162"/>
                    <a:pt x="86" y="174"/>
                    <a:pt x="101" y="132"/>
                  </a:cubicBezTo>
                  <a:cubicBezTo>
                    <a:pt x="101" y="132"/>
                    <a:pt x="119" y="87"/>
                    <a:pt x="69" y="70"/>
                  </a:cubicBezTo>
                  <a:cubicBezTo>
                    <a:pt x="110" y="1"/>
                    <a:pt x="110" y="1"/>
                    <a:pt x="110" y="1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29648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Montserrat" panose="00000500000000000000" pitchFamily="2" charset="0"/>
              </a:endParaRPr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95DEF166-CFBF-C8EF-BD84-B354505C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3301"/>
              <a:ext cx="169" cy="226"/>
            </a:xfrm>
            <a:custGeom>
              <a:avLst/>
              <a:gdLst>
                <a:gd name="T0" fmla="*/ 37 w 119"/>
                <a:gd name="T1" fmla="*/ 174 h 174"/>
                <a:gd name="T2" fmla="*/ 106 w 119"/>
                <a:gd name="T3" fmla="*/ 77 h 174"/>
                <a:gd name="T4" fmla="*/ 77 w 119"/>
                <a:gd name="T5" fmla="*/ 12 h 174"/>
                <a:gd name="T6" fmla="*/ 17 w 119"/>
                <a:gd name="T7" fmla="*/ 42 h 174"/>
                <a:gd name="T8" fmla="*/ 49 w 119"/>
                <a:gd name="T9" fmla="*/ 103 h 174"/>
                <a:gd name="T10" fmla="*/ 9 w 119"/>
                <a:gd name="T11" fmla="*/ 173 h 174"/>
                <a:gd name="T12" fmla="*/ 37 w 119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4">
                  <a:moveTo>
                    <a:pt x="37" y="174"/>
                  </a:moveTo>
                  <a:cubicBezTo>
                    <a:pt x="37" y="174"/>
                    <a:pt x="98" y="130"/>
                    <a:pt x="106" y="77"/>
                  </a:cubicBezTo>
                  <a:cubicBezTo>
                    <a:pt x="119" y="28"/>
                    <a:pt x="77" y="12"/>
                    <a:pt x="77" y="12"/>
                  </a:cubicBezTo>
                  <a:cubicBezTo>
                    <a:pt x="77" y="12"/>
                    <a:pt x="32" y="0"/>
                    <a:pt x="17" y="42"/>
                  </a:cubicBezTo>
                  <a:cubicBezTo>
                    <a:pt x="17" y="42"/>
                    <a:pt x="0" y="86"/>
                    <a:pt x="49" y="103"/>
                  </a:cubicBezTo>
                  <a:cubicBezTo>
                    <a:pt x="9" y="173"/>
                    <a:pt x="9" y="173"/>
                    <a:pt x="9" y="173"/>
                  </a:cubicBezTo>
                  <a:lnTo>
                    <a:pt x="37" y="174"/>
                  </a:lnTo>
                  <a:close/>
                </a:path>
              </a:pathLst>
            </a:custGeom>
            <a:solidFill>
              <a:srgbClr val="29648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Montserrat" panose="00000500000000000000" pitchFamily="2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ED025E3-3D59-1316-4BCD-D428DEBA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8" y="3301"/>
              <a:ext cx="170" cy="226"/>
            </a:xfrm>
            <a:custGeom>
              <a:avLst/>
              <a:gdLst>
                <a:gd name="T0" fmla="*/ 38 w 119"/>
                <a:gd name="T1" fmla="*/ 174 h 174"/>
                <a:gd name="T2" fmla="*/ 106 w 119"/>
                <a:gd name="T3" fmla="*/ 77 h 174"/>
                <a:gd name="T4" fmla="*/ 78 w 119"/>
                <a:gd name="T5" fmla="*/ 12 h 174"/>
                <a:gd name="T6" fmla="*/ 18 w 119"/>
                <a:gd name="T7" fmla="*/ 42 h 174"/>
                <a:gd name="T8" fmla="*/ 50 w 119"/>
                <a:gd name="T9" fmla="*/ 103 h 174"/>
                <a:gd name="T10" fmla="*/ 9 w 119"/>
                <a:gd name="T11" fmla="*/ 173 h 174"/>
                <a:gd name="T12" fmla="*/ 38 w 119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4">
                  <a:moveTo>
                    <a:pt x="38" y="174"/>
                  </a:moveTo>
                  <a:cubicBezTo>
                    <a:pt x="38" y="174"/>
                    <a:pt x="98" y="130"/>
                    <a:pt x="106" y="77"/>
                  </a:cubicBezTo>
                  <a:cubicBezTo>
                    <a:pt x="119" y="28"/>
                    <a:pt x="78" y="12"/>
                    <a:pt x="78" y="12"/>
                  </a:cubicBezTo>
                  <a:cubicBezTo>
                    <a:pt x="78" y="12"/>
                    <a:pt x="32" y="0"/>
                    <a:pt x="18" y="42"/>
                  </a:cubicBezTo>
                  <a:cubicBezTo>
                    <a:pt x="18" y="42"/>
                    <a:pt x="0" y="86"/>
                    <a:pt x="50" y="103"/>
                  </a:cubicBezTo>
                  <a:cubicBezTo>
                    <a:pt x="9" y="173"/>
                    <a:pt x="9" y="173"/>
                    <a:pt x="9" y="173"/>
                  </a:cubicBezTo>
                  <a:lnTo>
                    <a:pt x="38" y="174"/>
                  </a:lnTo>
                  <a:close/>
                </a:path>
              </a:pathLst>
            </a:custGeom>
            <a:solidFill>
              <a:srgbClr val="29648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Montserrat" panose="00000500000000000000" pitchFamily="2" charset="0"/>
              </a:endParaRPr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97BDFF65-79B8-A2EE-F19B-7541ABA75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1475"/>
              <a:ext cx="2924" cy="2294"/>
            </a:xfrm>
            <a:custGeom>
              <a:avLst/>
              <a:gdLst>
                <a:gd name="T0" fmla="*/ 122 w 1359"/>
                <a:gd name="T1" fmla="*/ 0 h 1414"/>
                <a:gd name="T2" fmla="*/ 70 w 1359"/>
                <a:gd name="T3" fmla="*/ 0 h 1414"/>
                <a:gd name="T4" fmla="*/ 0 w 1359"/>
                <a:gd name="T5" fmla="*/ 71 h 1414"/>
                <a:gd name="T6" fmla="*/ 0 w 1359"/>
                <a:gd name="T7" fmla="*/ 1062 h 1414"/>
                <a:gd name="T8" fmla="*/ 70 w 1359"/>
                <a:gd name="T9" fmla="*/ 1132 h 1414"/>
                <a:gd name="T10" fmla="*/ 393 w 1359"/>
                <a:gd name="T11" fmla="*/ 1132 h 1414"/>
                <a:gd name="T12" fmla="*/ 239 w 1359"/>
                <a:gd name="T13" fmla="*/ 1414 h 1414"/>
                <a:gd name="T14" fmla="*/ 652 w 1359"/>
                <a:gd name="T15" fmla="*/ 1132 h 1414"/>
                <a:gd name="T16" fmla="*/ 1359 w 1359"/>
                <a:gd name="T17" fmla="*/ 1132 h 1414"/>
                <a:gd name="connsiteX0" fmla="*/ 898 w 12453"/>
                <a:gd name="connsiteY0" fmla="*/ 0 h 10000"/>
                <a:gd name="connsiteX1" fmla="*/ 515 w 12453"/>
                <a:gd name="connsiteY1" fmla="*/ 0 h 10000"/>
                <a:gd name="connsiteX2" fmla="*/ 0 w 12453"/>
                <a:gd name="connsiteY2" fmla="*/ 502 h 10000"/>
                <a:gd name="connsiteX3" fmla="*/ 0 w 12453"/>
                <a:gd name="connsiteY3" fmla="*/ 7511 h 10000"/>
                <a:gd name="connsiteX4" fmla="*/ 515 w 12453"/>
                <a:gd name="connsiteY4" fmla="*/ 8006 h 10000"/>
                <a:gd name="connsiteX5" fmla="*/ 2892 w 12453"/>
                <a:gd name="connsiteY5" fmla="*/ 8006 h 10000"/>
                <a:gd name="connsiteX6" fmla="*/ 1759 w 12453"/>
                <a:gd name="connsiteY6" fmla="*/ 10000 h 10000"/>
                <a:gd name="connsiteX7" fmla="*/ 4798 w 12453"/>
                <a:gd name="connsiteY7" fmla="*/ 8006 h 10000"/>
                <a:gd name="connsiteX8" fmla="*/ 12453 w 12453"/>
                <a:gd name="connsiteY8" fmla="*/ 8006 h 10000"/>
                <a:gd name="connsiteX0" fmla="*/ 898 w 12453"/>
                <a:gd name="connsiteY0" fmla="*/ 0 h 9394"/>
                <a:gd name="connsiteX1" fmla="*/ 515 w 12453"/>
                <a:gd name="connsiteY1" fmla="*/ 0 h 9394"/>
                <a:gd name="connsiteX2" fmla="*/ 0 w 12453"/>
                <a:gd name="connsiteY2" fmla="*/ 502 h 9394"/>
                <a:gd name="connsiteX3" fmla="*/ 0 w 12453"/>
                <a:gd name="connsiteY3" fmla="*/ 7511 h 9394"/>
                <a:gd name="connsiteX4" fmla="*/ 515 w 12453"/>
                <a:gd name="connsiteY4" fmla="*/ 8006 h 9394"/>
                <a:gd name="connsiteX5" fmla="*/ 2892 w 12453"/>
                <a:gd name="connsiteY5" fmla="*/ 8006 h 9394"/>
                <a:gd name="connsiteX6" fmla="*/ 2364 w 12453"/>
                <a:gd name="connsiteY6" fmla="*/ 9394 h 9394"/>
                <a:gd name="connsiteX7" fmla="*/ 4798 w 12453"/>
                <a:gd name="connsiteY7" fmla="*/ 8006 h 9394"/>
                <a:gd name="connsiteX8" fmla="*/ 12453 w 12453"/>
                <a:gd name="connsiteY8" fmla="*/ 8006 h 9394"/>
                <a:gd name="connsiteX0" fmla="*/ 721 w 10000"/>
                <a:gd name="connsiteY0" fmla="*/ 0 h 10000"/>
                <a:gd name="connsiteX1" fmla="*/ 414 w 10000"/>
                <a:gd name="connsiteY1" fmla="*/ 0 h 10000"/>
                <a:gd name="connsiteX2" fmla="*/ 0 w 10000"/>
                <a:gd name="connsiteY2" fmla="*/ 534 h 10000"/>
                <a:gd name="connsiteX3" fmla="*/ 0 w 10000"/>
                <a:gd name="connsiteY3" fmla="*/ 7996 h 10000"/>
                <a:gd name="connsiteX4" fmla="*/ 414 w 10000"/>
                <a:gd name="connsiteY4" fmla="*/ 8522 h 10000"/>
                <a:gd name="connsiteX5" fmla="*/ 2322 w 10000"/>
                <a:gd name="connsiteY5" fmla="*/ 8522 h 10000"/>
                <a:gd name="connsiteX6" fmla="*/ 1898 w 10000"/>
                <a:gd name="connsiteY6" fmla="*/ 10000 h 10000"/>
                <a:gd name="connsiteX7" fmla="*/ 3853 w 10000"/>
                <a:gd name="connsiteY7" fmla="*/ 8522 h 10000"/>
                <a:gd name="connsiteX8" fmla="*/ 10000 w 10000"/>
                <a:gd name="connsiteY8" fmla="*/ 8522 h 10000"/>
                <a:gd name="connsiteX0" fmla="*/ 721 w 10000"/>
                <a:gd name="connsiteY0" fmla="*/ 0 h 10000"/>
                <a:gd name="connsiteX1" fmla="*/ 414 w 10000"/>
                <a:gd name="connsiteY1" fmla="*/ 0 h 10000"/>
                <a:gd name="connsiteX2" fmla="*/ 0 w 10000"/>
                <a:gd name="connsiteY2" fmla="*/ 534 h 10000"/>
                <a:gd name="connsiteX3" fmla="*/ 0 w 10000"/>
                <a:gd name="connsiteY3" fmla="*/ 7996 h 10000"/>
                <a:gd name="connsiteX4" fmla="*/ 414 w 10000"/>
                <a:gd name="connsiteY4" fmla="*/ 8522 h 10000"/>
                <a:gd name="connsiteX5" fmla="*/ 2322 w 10000"/>
                <a:gd name="connsiteY5" fmla="*/ 8522 h 10000"/>
                <a:gd name="connsiteX6" fmla="*/ 1898 w 10000"/>
                <a:gd name="connsiteY6" fmla="*/ 10000 h 10000"/>
                <a:gd name="connsiteX7" fmla="*/ 3853 w 10000"/>
                <a:gd name="connsiteY7" fmla="*/ 8522 h 10000"/>
                <a:gd name="connsiteX8" fmla="*/ 10000 w 10000"/>
                <a:gd name="connsiteY8" fmla="*/ 8522 h 10000"/>
                <a:gd name="connsiteX0" fmla="*/ 721 w 10000"/>
                <a:gd name="connsiteY0" fmla="*/ 0 h 10000"/>
                <a:gd name="connsiteX1" fmla="*/ 414 w 10000"/>
                <a:gd name="connsiteY1" fmla="*/ 0 h 10000"/>
                <a:gd name="connsiteX2" fmla="*/ 0 w 10000"/>
                <a:gd name="connsiteY2" fmla="*/ 534 h 10000"/>
                <a:gd name="connsiteX3" fmla="*/ 0 w 10000"/>
                <a:gd name="connsiteY3" fmla="*/ 7996 h 10000"/>
                <a:gd name="connsiteX4" fmla="*/ 414 w 10000"/>
                <a:gd name="connsiteY4" fmla="*/ 8522 h 10000"/>
                <a:gd name="connsiteX5" fmla="*/ 2322 w 10000"/>
                <a:gd name="connsiteY5" fmla="*/ 8522 h 10000"/>
                <a:gd name="connsiteX6" fmla="*/ 1898 w 10000"/>
                <a:gd name="connsiteY6" fmla="*/ 10000 h 10000"/>
                <a:gd name="connsiteX7" fmla="*/ 3853 w 10000"/>
                <a:gd name="connsiteY7" fmla="*/ 8522 h 10000"/>
                <a:gd name="connsiteX8" fmla="*/ 10000 w 10000"/>
                <a:gd name="connsiteY8" fmla="*/ 852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721" y="0"/>
                  </a:moveTo>
                  <a:lnTo>
                    <a:pt x="414" y="0"/>
                  </a:lnTo>
                  <a:cubicBezTo>
                    <a:pt x="183" y="0"/>
                    <a:pt x="0" y="241"/>
                    <a:pt x="0" y="534"/>
                  </a:cubicBezTo>
                  <a:lnTo>
                    <a:pt x="0" y="7996"/>
                  </a:lnTo>
                  <a:cubicBezTo>
                    <a:pt x="0" y="8288"/>
                    <a:pt x="183" y="8522"/>
                    <a:pt x="414" y="8522"/>
                  </a:cubicBezTo>
                  <a:lnTo>
                    <a:pt x="2322" y="8522"/>
                  </a:lnTo>
                  <a:cubicBezTo>
                    <a:pt x="2323" y="8523"/>
                    <a:pt x="2040" y="9507"/>
                    <a:pt x="1898" y="10000"/>
                  </a:cubicBezTo>
                  <a:lnTo>
                    <a:pt x="3853" y="8522"/>
                  </a:lnTo>
                  <a:lnTo>
                    <a:pt x="10000" y="8522"/>
                  </a:lnTo>
                </a:path>
              </a:pathLst>
            </a:custGeom>
            <a:noFill/>
            <a:ln w="50800" cap="rnd">
              <a:solidFill>
                <a:srgbClr val="29648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2E9CC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7CEE3CFF-CA47-F64E-71C6-B8B1054C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" y="1475"/>
              <a:ext cx="2880" cy="1955"/>
            </a:xfrm>
            <a:custGeom>
              <a:avLst/>
              <a:gdLst>
                <a:gd name="T0" fmla="*/ 1241 w 1346"/>
                <a:gd name="T1" fmla="*/ 1132 h 1132"/>
                <a:gd name="T2" fmla="*/ 1276 w 1346"/>
                <a:gd name="T3" fmla="*/ 1132 h 1132"/>
                <a:gd name="T4" fmla="*/ 1346 w 1346"/>
                <a:gd name="T5" fmla="*/ 1062 h 1132"/>
                <a:gd name="T6" fmla="*/ 1346 w 1346"/>
                <a:gd name="T7" fmla="*/ 71 h 1132"/>
                <a:gd name="T8" fmla="*/ 1276 w 1346"/>
                <a:gd name="T9" fmla="*/ 0 h 1132"/>
                <a:gd name="T10" fmla="*/ 0 w 1346"/>
                <a:gd name="T11" fmla="*/ 0 h 1132"/>
                <a:gd name="connsiteX0" fmla="*/ 11343 w 12123"/>
                <a:gd name="connsiteY0" fmla="*/ 10000 h 10000"/>
                <a:gd name="connsiteX1" fmla="*/ 11603 w 12123"/>
                <a:gd name="connsiteY1" fmla="*/ 10000 h 10000"/>
                <a:gd name="connsiteX2" fmla="*/ 12123 w 12123"/>
                <a:gd name="connsiteY2" fmla="*/ 9382 h 10000"/>
                <a:gd name="connsiteX3" fmla="*/ 12123 w 12123"/>
                <a:gd name="connsiteY3" fmla="*/ 627 h 10000"/>
                <a:gd name="connsiteX4" fmla="*/ 11603 w 12123"/>
                <a:gd name="connsiteY4" fmla="*/ 0 h 10000"/>
                <a:gd name="connsiteX5" fmla="*/ 0 w 12123"/>
                <a:gd name="connsiteY5" fmla="*/ 47 h 10000"/>
                <a:gd name="connsiteX0" fmla="*/ 11601 w 12381"/>
                <a:gd name="connsiteY0" fmla="*/ 10000 h 10000"/>
                <a:gd name="connsiteX1" fmla="*/ 11861 w 12381"/>
                <a:gd name="connsiteY1" fmla="*/ 10000 h 10000"/>
                <a:gd name="connsiteX2" fmla="*/ 12381 w 12381"/>
                <a:gd name="connsiteY2" fmla="*/ 9382 h 10000"/>
                <a:gd name="connsiteX3" fmla="*/ 12381 w 12381"/>
                <a:gd name="connsiteY3" fmla="*/ 627 h 10000"/>
                <a:gd name="connsiteX4" fmla="*/ 11861 w 12381"/>
                <a:gd name="connsiteY4" fmla="*/ 0 h 10000"/>
                <a:gd name="connsiteX5" fmla="*/ 0 w 12381"/>
                <a:gd name="connsiteY5" fmla="*/ 4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1" h="10000">
                  <a:moveTo>
                    <a:pt x="11601" y="10000"/>
                  </a:moveTo>
                  <a:lnTo>
                    <a:pt x="11861" y="10000"/>
                  </a:lnTo>
                  <a:cubicBezTo>
                    <a:pt x="12151" y="10000"/>
                    <a:pt x="12381" y="9726"/>
                    <a:pt x="12381" y="9382"/>
                  </a:cubicBezTo>
                  <a:lnTo>
                    <a:pt x="12381" y="627"/>
                  </a:lnTo>
                  <a:cubicBezTo>
                    <a:pt x="12381" y="283"/>
                    <a:pt x="12151" y="0"/>
                    <a:pt x="11861" y="0"/>
                  </a:cubicBezTo>
                  <a:lnTo>
                    <a:pt x="0" y="47"/>
                  </a:lnTo>
                </a:path>
              </a:pathLst>
            </a:custGeom>
            <a:noFill/>
            <a:ln w="50800" cap="rnd">
              <a:solidFill>
                <a:srgbClr val="29648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Montserrat" panose="00000500000000000000" pitchFamily="2" charset="0"/>
              </a:endParaRPr>
            </a:p>
          </p:txBody>
        </p:sp>
      </p:grp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B2D5514-68FA-24AF-514D-C592D913403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9998" y="2058192"/>
            <a:ext cx="4948279" cy="3690197"/>
          </a:xfrm>
          <a:prstGeom prst="roundRect">
            <a:avLst>
              <a:gd name="adj" fmla="val 5992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F5F5F5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Icon</a:t>
            </a:r>
            <a:endParaRPr lang="en-IN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83EFF81-2112-4C73-5B0A-99C94219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A90C228-7093-437C-77C5-030C27672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606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D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372570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01E354DD-8A2B-99EF-4EDA-AD332F4AD2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263" y="2669460"/>
            <a:ext cx="4034337" cy="28049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Question?</a:t>
            </a:r>
          </a:p>
        </p:txBody>
      </p:sp>
      <p:pic>
        <p:nvPicPr>
          <p:cNvPr id="6" name="Graphic 5" descr="Badge Question Mark with solid fill">
            <a:extLst>
              <a:ext uri="{FF2B5EF4-FFF2-40B4-BE49-F238E27FC236}">
                <a16:creationId xmlns:a16="http://schemas.microsoft.com/office/drawing/2014/main" id="{EFA3CD5E-5B5C-AECB-72F3-CE5CFE94E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1648" y="3548481"/>
            <a:ext cx="991202" cy="991202"/>
          </a:xfrm>
          <a:prstGeom prst="rect">
            <a:avLst/>
          </a:prstGeom>
        </p:spPr>
      </p:pic>
      <p:sp>
        <p:nvSpPr>
          <p:cNvPr id="19" name="Freeform 14">
            <a:extLst>
              <a:ext uri="{FF2B5EF4-FFF2-40B4-BE49-F238E27FC236}">
                <a16:creationId xmlns:a16="http://schemas.microsoft.com/office/drawing/2014/main" id="{0DBE1CC4-09E1-32FD-535A-AF86B95AFE7A}"/>
              </a:ext>
            </a:extLst>
          </p:cNvPr>
          <p:cNvSpPr>
            <a:spLocks/>
          </p:cNvSpPr>
          <p:nvPr userDrawn="1"/>
        </p:nvSpPr>
        <p:spPr bwMode="auto">
          <a:xfrm>
            <a:off x="1283436" y="2192572"/>
            <a:ext cx="217049" cy="324244"/>
          </a:xfrm>
          <a:custGeom>
            <a:avLst/>
            <a:gdLst>
              <a:gd name="T0" fmla="*/ 82 w 119"/>
              <a:gd name="T1" fmla="*/ 0 h 174"/>
              <a:gd name="T2" fmla="*/ 13 w 119"/>
              <a:gd name="T3" fmla="*/ 96 h 174"/>
              <a:gd name="T4" fmla="*/ 41 w 119"/>
              <a:gd name="T5" fmla="*/ 162 h 174"/>
              <a:gd name="T6" fmla="*/ 101 w 119"/>
              <a:gd name="T7" fmla="*/ 132 h 174"/>
              <a:gd name="T8" fmla="*/ 70 w 119"/>
              <a:gd name="T9" fmla="*/ 70 h 174"/>
              <a:gd name="T10" fmla="*/ 110 w 119"/>
              <a:gd name="T11" fmla="*/ 1 h 174"/>
              <a:gd name="T12" fmla="*/ 82 w 119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74">
                <a:moveTo>
                  <a:pt x="82" y="0"/>
                </a:moveTo>
                <a:cubicBezTo>
                  <a:pt x="82" y="0"/>
                  <a:pt x="21" y="44"/>
                  <a:pt x="13" y="96"/>
                </a:cubicBezTo>
                <a:cubicBezTo>
                  <a:pt x="0" y="146"/>
                  <a:pt x="41" y="162"/>
                  <a:pt x="41" y="162"/>
                </a:cubicBezTo>
                <a:cubicBezTo>
                  <a:pt x="41" y="162"/>
                  <a:pt x="87" y="174"/>
                  <a:pt x="101" y="132"/>
                </a:cubicBezTo>
                <a:cubicBezTo>
                  <a:pt x="101" y="132"/>
                  <a:pt x="119" y="87"/>
                  <a:pt x="70" y="70"/>
                </a:cubicBezTo>
                <a:cubicBezTo>
                  <a:pt x="110" y="1"/>
                  <a:pt x="110" y="1"/>
                  <a:pt x="110" y="1"/>
                </a:cubicBezTo>
                <a:lnTo>
                  <a:pt x="82" y="0"/>
                </a:lnTo>
                <a:close/>
              </a:path>
            </a:pathLst>
          </a:custGeom>
          <a:solidFill>
            <a:srgbClr val="2964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E8C27CE6-8334-C262-E3B9-3DD363F7DCE1}"/>
              </a:ext>
            </a:extLst>
          </p:cNvPr>
          <p:cNvSpPr>
            <a:spLocks/>
          </p:cNvSpPr>
          <p:nvPr userDrawn="1"/>
        </p:nvSpPr>
        <p:spPr bwMode="auto">
          <a:xfrm>
            <a:off x="1546898" y="2192572"/>
            <a:ext cx="217049" cy="324244"/>
          </a:xfrm>
          <a:custGeom>
            <a:avLst/>
            <a:gdLst>
              <a:gd name="T0" fmla="*/ 81 w 119"/>
              <a:gd name="T1" fmla="*/ 0 h 174"/>
              <a:gd name="T2" fmla="*/ 12 w 119"/>
              <a:gd name="T3" fmla="*/ 96 h 174"/>
              <a:gd name="T4" fmla="*/ 41 w 119"/>
              <a:gd name="T5" fmla="*/ 162 h 174"/>
              <a:gd name="T6" fmla="*/ 101 w 119"/>
              <a:gd name="T7" fmla="*/ 132 h 174"/>
              <a:gd name="T8" fmla="*/ 69 w 119"/>
              <a:gd name="T9" fmla="*/ 70 h 174"/>
              <a:gd name="T10" fmla="*/ 110 w 119"/>
              <a:gd name="T11" fmla="*/ 1 h 174"/>
              <a:gd name="T12" fmla="*/ 81 w 119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74">
                <a:moveTo>
                  <a:pt x="81" y="0"/>
                </a:moveTo>
                <a:cubicBezTo>
                  <a:pt x="81" y="0"/>
                  <a:pt x="21" y="44"/>
                  <a:pt x="12" y="96"/>
                </a:cubicBezTo>
                <a:cubicBezTo>
                  <a:pt x="0" y="146"/>
                  <a:pt x="41" y="162"/>
                  <a:pt x="41" y="162"/>
                </a:cubicBezTo>
                <a:cubicBezTo>
                  <a:pt x="41" y="162"/>
                  <a:pt x="86" y="174"/>
                  <a:pt x="101" y="132"/>
                </a:cubicBezTo>
                <a:cubicBezTo>
                  <a:pt x="101" y="132"/>
                  <a:pt x="119" y="87"/>
                  <a:pt x="69" y="70"/>
                </a:cubicBezTo>
                <a:cubicBezTo>
                  <a:pt x="110" y="1"/>
                  <a:pt x="110" y="1"/>
                  <a:pt x="110" y="1"/>
                </a:cubicBezTo>
                <a:lnTo>
                  <a:pt x="81" y="0"/>
                </a:lnTo>
                <a:close/>
              </a:path>
            </a:pathLst>
          </a:custGeom>
          <a:solidFill>
            <a:srgbClr val="2964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8206DC8F-522B-C21C-B37E-46DAACABE952}"/>
              </a:ext>
            </a:extLst>
          </p:cNvPr>
          <p:cNvSpPr>
            <a:spLocks/>
          </p:cNvSpPr>
          <p:nvPr userDrawn="1"/>
        </p:nvSpPr>
        <p:spPr bwMode="auto">
          <a:xfrm>
            <a:off x="5527379" y="5586267"/>
            <a:ext cx="218414" cy="324244"/>
          </a:xfrm>
          <a:custGeom>
            <a:avLst/>
            <a:gdLst>
              <a:gd name="T0" fmla="*/ 37 w 119"/>
              <a:gd name="T1" fmla="*/ 174 h 174"/>
              <a:gd name="T2" fmla="*/ 106 w 119"/>
              <a:gd name="T3" fmla="*/ 77 h 174"/>
              <a:gd name="T4" fmla="*/ 77 w 119"/>
              <a:gd name="T5" fmla="*/ 12 h 174"/>
              <a:gd name="T6" fmla="*/ 17 w 119"/>
              <a:gd name="T7" fmla="*/ 42 h 174"/>
              <a:gd name="T8" fmla="*/ 49 w 119"/>
              <a:gd name="T9" fmla="*/ 103 h 174"/>
              <a:gd name="T10" fmla="*/ 9 w 119"/>
              <a:gd name="T11" fmla="*/ 173 h 174"/>
              <a:gd name="T12" fmla="*/ 37 w 119"/>
              <a:gd name="T13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74">
                <a:moveTo>
                  <a:pt x="37" y="174"/>
                </a:moveTo>
                <a:cubicBezTo>
                  <a:pt x="37" y="174"/>
                  <a:pt x="98" y="130"/>
                  <a:pt x="106" y="77"/>
                </a:cubicBezTo>
                <a:cubicBezTo>
                  <a:pt x="119" y="28"/>
                  <a:pt x="77" y="12"/>
                  <a:pt x="77" y="12"/>
                </a:cubicBezTo>
                <a:cubicBezTo>
                  <a:pt x="77" y="12"/>
                  <a:pt x="32" y="0"/>
                  <a:pt x="17" y="42"/>
                </a:cubicBezTo>
                <a:cubicBezTo>
                  <a:pt x="17" y="42"/>
                  <a:pt x="0" y="86"/>
                  <a:pt x="49" y="103"/>
                </a:cubicBezTo>
                <a:cubicBezTo>
                  <a:pt x="9" y="173"/>
                  <a:pt x="9" y="173"/>
                  <a:pt x="9" y="173"/>
                </a:cubicBezTo>
                <a:lnTo>
                  <a:pt x="37" y="174"/>
                </a:lnTo>
                <a:close/>
              </a:path>
            </a:pathLst>
          </a:custGeom>
          <a:solidFill>
            <a:srgbClr val="2964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EF08CA49-199C-9351-24B0-9986F600C17E}"/>
              </a:ext>
            </a:extLst>
          </p:cNvPr>
          <p:cNvSpPr>
            <a:spLocks/>
          </p:cNvSpPr>
          <p:nvPr userDrawn="1"/>
        </p:nvSpPr>
        <p:spPr bwMode="auto">
          <a:xfrm>
            <a:off x="5265282" y="5586267"/>
            <a:ext cx="217049" cy="324244"/>
          </a:xfrm>
          <a:custGeom>
            <a:avLst/>
            <a:gdLst>
              <a:gd name="T0" fmla="*/ 38 w 119"/>
              <a:gd name="T1" fmla="*/ 174 h 174"/>
              <a:gd name="T2" fmla="*/ 106 w 119"/>
              <a:gd name="T3" fmla="*/ 77 h 174"/>
              <a:gd name="T4" fmla="*/ 78 w 119"/>
              <a:gd name="T5" fmla="*/ 12 h 174"/>
              <a:gd name="T6" fmla="*/ 18 w 119"/>
              <a:gd name="T7" fmla="*/ 42 h 174"/>
              <a:gd name="T8" fmla="*/ 50 w 119"/>
              <a:gd name="T9" fmla="*/ 103 h 174"/>
              <a:gd name="T10" fmla="*/ 9 w 119"/>
              <a:gd name="T11" fmla="*/ 173 h 174"/>
              <a:gd name="T12" fmla="*/ 38 w 119"/>
              <a:gd name="T13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74">
                <a:moveTo>
                  <a:pt x="38" y="174"/>
                </a:moveTo>
                <a:cubicBezTo>
                  <a:pt x="38" y="174"/>
                  <a:pt x="98" y="130"/>
                  <a:pt x="106" y="77"/>
                </a:cubicBezTo>
                <a:cubicBezTo>
                  <a:pt x="119" y="28"/>
                  <a:pt x="78" y="12"/>
                  <a:pt x="78" y="12"/>
                </a:cubicBezTo>
                <a:cubicBezTo>
                  <a:pt x="78" y="12"/>
                  <a:pt x="32" y="0"/>
                  <a:pt x="18" y="42"/>
                </a:cubicBezTo>
                <a:cubicBezTo>
                  <a:pt x="18" y="42"/>
                  <a:pt x="0" y="86"/>
                  <a:pt x="50" y="103"/>
                </a:cubicBezTo>
                <a:cubicBezTo>
                  <a:pt x="9" y="173"/>
                  <a:pt x="9" y="173"/>
                  <a:pt x="9" y="173"/>
                </a:cubicBezTo>
                <a:lnTo>
                  <a:pt x="38" y="174"/>
                </a:lnTo>
                <a:close/>
              </a:path>
            </a:pathLst>
          </a:custGeom>
          <a:solidFill>
            <a:srgbClr val="2964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AF0AA9F3-A914-7E75-AAC1-8066A7FC7BF6}"/>
              </a:ext>
            </a:extLst>
          </p:cNvPr>
          <p:cNvSpPr>
            <a:spLocks/>
          </p:cNvSpPr>
          <p:nvPr userDrawn="1"/>
        </p:nvSpPr>
        <p:spPr bwMode="auto">
          <a:xfrm>
            <a:off x="782421" y="2355050"/>
            <a:ext cx="4337545" cy="3393339"/>
          </a:xfrm>
          <a:custGeom>
            <a:avLst/>
            <a:gdLst>
              <a:gd name="T0" fmla="*/ 122 w 1359"/>
              <a:gd name="T1" fmla="*/ 0 h 688"/>
              <a:gd name="T2" fmla="*/ 70 w 1359"/>
              <a:gd name="T3" fmla="*/ 0 h 688"/>
              <a:gd name="T4" fmla="*/ 0 w 1359"/>
              <a:gd name="T5" fmla="*/ 71 h 688"/>
              <a:gd name="T6" fmla="*/ 0 w 1359"/>
              <a:gd name="T7" fmla="*/ 618 h 688"/>
              <a:gd name="T8" fmla="*/ 70 w 1359"/>
              <a:gd name="T9" fmla="*/ 688 h 688"/>
              <a:gd name="T10" fmla="*/ 393 w 1359"/>
              <a:gd name="T11" fmla="*/ 688 h 688"/>
              <a:gd name="T12" fmla="*/ 652 w 1359"/>
              <a:gd name="T13" fmla="*/ 688 h 688"/>
              <a:gd name="T14" fmla="*/ 1359 w 1359"/>
              <a:gd name="T15" fmla="*/ 688 h 688"/>
              <a:gd name="connsiteX0" fmla="*/ 898 w 10520"/>
              <a:gd name="connsiteY0" fmla="*/ 0 h 10000"/>
              <a:gd name="connsiteX1" fmla="*/ 515 w 10520"/>
              <a:gd name="connsiteY1" fmla="*/ 0 h 10000"/>
              <a:gd name="connsiteX2" fmla="*/ 0 w 10520"/>
              <a:gd name="connsiteY2" fmla="*/ 1032 h 10000"/>
              <a:gd name="connsiteX3" fmla="*/ 0 w 10520"/>
              <a:gd name="connsiteY3" fmla="*/ 8983 h 10000"/>
              <a:gd name="connsiteX4" fmla="*/ 515 w 10520"/>
              <a:gd name="connsiteY4" fmla="*/ 10000 h 10000"/>
              <a:gd name="connsiteX5" fmla="*/ 2892 w 10520"/>
              <a:gd name="connsiteY5" fmla="*/ 10000 h 10000"/>
              <a:gd name="connsiteX6" fmla="*/ 4798 w 10520"/>
              <a:gd name="connsiteY6" fmla="*/ 10000 h 10000"/>
              <a:gd name="connsiteX7" fmla="*/ 10520 w 10520"/>
              <a:gd name="connsiteY7" fmla="*/ 10000 h 10000"/>
              <a:gd name="connsiteX0" fmla="*/ 898 w 4798"/>
              <a:gd name="connsiteY0" fmla="*/ 0 h 10000"/>
              <a:gd name="connsiteX1" fmla="*/ 515 w 4798"/>
              <a:gd name="connsiteY1" fmla="*/ 0 h 10000"/>
              <a:gd name="connsiteX2" fmla="*/ 0 w 4798"/>
              <a:gd name="connsiteY2" fmla="*/ 1032 h 10000"/>
              <a:gd name="connsiteX3" fmla="*/ 0 w 4798"/>
              <a:gd name="connsiteY3" fmla="*/ 8983 h 10000"/>
              <a:gd name="connsiteX4" fmla="*/ 515 w 4798"/>
              <a:gd name="connsiteY4" fmla="*/ 10000 h 10000"/>
              <a:gd name="connsiteX5" fmla="*/ 2892 w 4798"/>
              <a:gd name="connsiteY5" fmla="*/ 10000 h 10000"/>
              <a:gd name="connsiteX6" fmla="*/ 4798 w 4798"/>
              <a:gd name="connsiteY6" fmla="*/ 10000 h 10000"/>
              <a:gd name="connsiteX0" fmla="*/ 1872 w 20575"/>
              <a:gd name="connsiteY0" fmla="*/ 0 h 10000"/>
              <a:gd name="connsiteX1" fmla="*/ 1073 w 20575"/>
              <a:gd name="connsiteY1" fmla="*/ 0 h 10000"/>
              <a:gd name="connsiteX2" fmla="*/ 0 w 20575"/>
              <a:gd name="connsiteY2" fmla="*/ 1032 h 10000"/>
              <a:gd name="connsiteX3" fmla="*/ 0 w 20575"/>
              <a:gd name="connsiteY3" fmla="*/ 8983 h 10000"/>
              <a:gd name="connsiteX4" fmla="*/ 1073 w 20575"/>
              <a:gd name="connsiteY4" fmla="*/ 10000 h 10000"/>
              <a:gd name="connsiteX5" fmla="*/ 6028 w 20575"/>
              <a:gd name="connsiteY5" fmla="*/ 10000 h 10000"/>
              <a:gd name="connsiteX6" fmla="*/ 20575 w 20575"/>
              <a:gd name="connsiteY6" fmla="*/ 9952 h 10000"/>
              <a:gd name="connsiteX0" fmla="*/ 1872 w 20575"/>
              <a:gd name="connsiteY0" fmla="*/ 0 h 10096"/>
              <a:gd name="connsiteX1" fmla="*/ 1073 w 20575"/>
              <a:gd name="connsiteY1" fmla="*/ 0 h 10096"/>
              <a:gd name="connsiteX2" fmla="*/ 0 w 20575"/>
              <a:gd name="connsiteY2" fmla="*/ 1032 h 10096"/>
              <a:gd name="connsiteX3" fmla="*/ 0 w 20575"/>
              <a:gd name="connsiteY3" fmla="*/ 8983 h 10096"/>
              <a:gd name="connsiteX4" fmla="*/ 1073 w 20575"/>
              <a:gd name="connsiteY4" fmla="*/ 10000 h 10096"/>
              <a:gd name="connsiteX5" fmla="*/ 6028 w 20575"/>
              <a:gd name="connsiteY5" fmla="*/ 10000 h 10096"/>
              <a:gd name="connsiteX6" fmla="*/ 20575 w 20575"/>
              <a:gd name="connsiteY6" fmla="*/ 10096 h 10096"/>
              <a:gd name="connsiteX0" fmla="*/ 1872 w 20575"/>
              <a:gd name="connsiteY0" fmla="*/ 0 h 10000"/>
              <a:gd name="connsiteX1" fmla="*/ 1073 w 20575"/>
              <a:gd name="connsiteY1" fmla="*/ 0 h 10000"/>
              <a:gd name="connsiteX2" fmla="*/ 0 w 20575"/>
              <a:gd name="connsiteY2" fmla="*/ 1032 h 10000"/>
              <a:gd name="connsiteX3" fmla="*/ 0 w 20575"/>
              <a:gd name="connsiteY3" fmla="*/ 8983 h 10000"/>
              <a:gd name="connsiteX4" fmla="*/ 1073 w 20575"/>
              <a:gd name="connsiteY4" fmla="*/ 10000 h 10000"/>
              <a:gd name="connsiteX5" fmla="*/ 6028 w 20575"/>
              <a:gd name="connsiteY5" fmla="*/ 10000 h 10000"/>
              <a:gd name="connsiteX6" fmla="*/ 20575 w 20575"/>
              <a:gd name="connsiteY6" fmla="*/ 9905 h 10000"/>
              <a:gd name="connsiteX0" fmla="*/ 1872 w 20635"/>
              <a:gd name="connsiteY0" fmla="*/ 0 h 10049"/>
              <a:gd name="connsiteX1" fmla="*/ 1073 w 20635"/>
              <a:gd name="connsiteY1" fmla="*/ 0 h 10049"/>
              <a:gd name="connsiteX2" fmla="*/ 0 w 20635"/>
              <a:gd name="connsiteY2" fmla="*/ 1032 h 10049"/>
              <a:gd name="connsiteX3" fmla="*/ 0 w 20635"/>
              <a:gd name="connsiteY3" fmla="*/ 8983 h 10049"/>
              <a:gd name="connsiteX4" fmla="*/ 1073 w 20635"/>
              <a:gd name="connsiteY4" fmla="*/ 10000 h 10049"/>
              <a:gd name="connsiteX5" fmla="*/ 6028 w 20635"/>
              <a:gd name="connsiteY5" fmla="*/ 10000 h 10049"/>
              <a:gd name="connsiteX6" fmla="*/ 20635 w 20635"/>
              <a:gd name="connsiteY6" fmla="*/ 10049 h 10049"/>
              <a:gd name="connsiteX0" fmla="*/ 1872 w 20515"/>
              <a:gd name="connsiteY0" fmla="*/ 0 h 10001"/>
              <a:gd name="connsiteX1" fmla="*/ 1073 w 20515"/>
              <a:gd name="connsiteY1" fmla="*/ 0 h 10001"/>
              <a:gd name="connsiteX2" fmla="*/ 0 w 20515"/>
              <a:gd name="connsiteY2" fmla="*/ 1032 h 10001"/>
              <a:gd name="connsiteX3" fmla="*/ 0 w 20515"/>
              <a:gd name="connsiteY3" fmla="*/ 8983 h 10001"/>
              <a:gd name="connsiteX4" fmla="*/ 1073 w 20515"/>
              <a:gd name="connsiteY4" fmla="*/ 10000 h 10001"/>
              <a:gd name="connsiteX5" fmla="*/ 6028 w 20515"/>
              <a:gd name="connsiteY5" fmla="*/ 10000 h 10001"/>
              <a:gd name="connsiteX6" fmla="*/ 20515 w 20515"/>
              <a:gd name="connsiteY6" fmla="*/ 10001 h 10001"/>
              <a:gd name="connsiteX0" fmla="*/ 1872 w 20515"/>
              <a:gd name="connsiteY0" fmla="*/ 0 h 10001"/>
              <a:gd name="connsiteX1" fmla="*/ 1073 w 20515"/>
              <a:gd name="connsiteY1" fmla="*/ 0 h 10001"/>
              <a:gd name="connsiteX2" fmla="*/ 0 w 20515"/>
              <a:gd name="connsiteY2" fmla="*/ 1032 h 10001"/>
              <a:gd name="connsiteX3" fmla="*/ 0 w 20515"/>
              <a:gd name="connsiteY3" fmla="*/ 8983 h 10001"/>
              <a:gd name="connsiteX4" fmla="*/ 1073 w 20515"/>
              <a:gd name="connsiteY4" fmla="*/ 10000 h 10001"/>
              <a:gd name="connsiteX5" fmla="*/ 6028 w 20515"/>
              <a:gd name="connsiteY5" fmla="*/ 10000 h 10001"/>
              <a:gd name="connsiteX6" fmla="*/ 20515 w 20515"/>
              <a:gd name="connsiteY6" fmla="*/ 10001 h 10001"/>
              <a:gd name="connsiteX0" fmla="*/ 1872 w 20515"/>
              <a:gd name="connsiteY0" fmla="*/ 0 h 10001"/>
              <a:gd name="connsiteX1" fmla="*/ 1073 w 20515"/>
              <a:gd name="connsiteY1" fmla="*/ 0 h 10001"/>
              <a:gd name="connsiteX2" fmla="*/ 0 w 20515"/>
              <a:gd name="connsiteY2" fmla="*/ 1032 h 10001"/>
              <a:gd name="connsiteX3" fmla="*/ 0 w 20515"/>
              <a:gd name="connsiteY3" fmla="*/ 8983 h 10001"/>
              <a:gd name="connsiteX4" fmla="*/ 1073 w 20515"/>
              <a:gd name="connsiteY4" fmla="*/ 10000 h 10001"/>
              <a:gd name="connsiteX5" fmla="*/ 6028 w 20515"/>
              <a:gd name="connsiteY5" fmla="*/ 10000 h 10001"/>
              <a:gd name="connsiteX6" fmla="*/ 20515 w 20515"/>
              <a:gd name="connsiteY6" fmla="*/ 10001 h 10001"/>
              <a:gd name="connsiteX0" fmla="*/ 1878 w 20521"/>
              <a:gd name="connsiteY0" fmla="*/ 0 h 10001"/>
              <a:gd name="connsiteX1" fmla="*/ 1079 w 20521"/>
              <a:gd name="connsiteY1" fmla="*/ 0 h 10001"/>
              <a:gd name="connsiteX2" fmla="*/ 6 w 20521"/>
              <a:gd name="connsiteY2" fmla="*/ 1032 h 10001"/>
              <a:gd name="connsiteX3" fmla="*/ 6 w 20521"/>
              <a:gd name="connsiteY3" fmla="*/ 8983 h 10001"/>
              <a:gd name="connsiteX4" fmla="*/ 1079 w 20521"/>
              <a:gd name="connsiteY4" fmla="*/ 10000 h 10001"/>
              <a:gd name="connsiteX5" fmla="*/ 6034 w 20521"/>
              <a:gd name="connsiteY5" fmla="*/ 10000 h 10001"/>
              <a:gd name="connsiteX6" fmla="*/ 20521 w 20521"/>
              <a:gd name="connsiteY6" fmla="*/ 10001 h 10001"/>
              <a:gd name="connsiteX0" fmla="*/ 1878 w 20521"/>
              <a:gd name="connsiteY0" fmla="*/ 0 h 10001"/>
              <a:gd name="connsiteX1" fmla="*/ 1079 w 20521"/>
              <a:gd name="connsiteY1" fmla="*/ 0 h 10001"/>
              <a:gd name="connsiteX2" fmla="*/ 6 w 20521"/>
              <a:gd name="connsiteY2" fmla="*/ 1032 h 10001"/>
              <a:gd name="connsiteX3" fmla="*/ 6 w 20521"/>
              <a:gd name="connsiteY3" fmla="*/ 8983 h 10001"/>
              <a:gd name="connsiteX4" fmla="*/ 1079 w 20521"/>
              <a:gd name="connsiteY4" fmla="*/ 10000 h 10001"/>
              <a:gd name="connsiteX5" fmla="*/ 6034 w 20521"/>
              <a:gd name="connsiteY5" fmla="*/ 10000 h 10001"/>
              <a:gd name="connsiteX6" fmla="*/ 20521 w 20521"/>
              <a:gd name="connsiteY6" fmla="*/ 1000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21" h="10001">
                <a:moveTo>
                  <a:pt x="1878" y="0"/>
                </a:moveTo>
                <a:lnTo>
                  <a:pt x="1079" y="0"/>
                </a:lnTo>
                <a:cubicBezTo>
                  <a:pt x="106" y="0"/>
                  <a:pt x="6" y="465"/>
                  <a:pt x="6" y="1032"/>
                </a:cubicBezTo>
                <a:cubicBezTo>
                  <a:pt x="6" y="3682"/>
                  <a:pt x="-9" y="8492"/>
                  <a:pt x="6" y="8983"/>
                </a:cubicBezTo>
                <a:cubicBezTo>
                  <a:pt x="21" y="9474"/>
                  <a:pt x="75" y="10000"/>
                  <a:pt x="1079" y="10000"/>
                </a:cubicBezTo>
                <a:lnTo>
                  <a:pt x="6034" y="10000"/>
                </a:lnTo>
                <a:lnTo>
                  <a:pt x="20521" y="10001"/>
                </a:lnTo>
              </a:path>
            </a:pathLst>
          </a:custGeom>
          <a:noFill/>
          <a:ln w="50800" cap="rnd">
            <a:solidFill>
              <a:srgbClr val="29648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6489714B-499B-F31E-B796-D85C3A79E053}"/>
              </a:ext>
            </a:extLst>
          </p:cNvPr>
          <p:cNvSpPr>
            <a:spLocks/>
          </p:cNvSpPr>
          <p:nvPr userDrawn="1"/>
        </p:nvSpPr>
        <p:spPr bwMode="auto">
          <a:xfrm>
            <a:off x="1882588" y="2355051"/>
            <a:ext cx="4320511" cy="3378063"/>
          </a:xfrm>
          <a:custGeom>
            <a:avLst/>
            <a:gdLst>
              <a:gd name="T0" fmla="*/ 1241 w 1346"/>
              <a:gd name="T1" fmla="*/ 688 h 688"/>
              <a:gd name="T2" fmla="*/ 1276 w 1346"/>
              <a:gd name="T3" fmla="*/ 688 h 688"/>
              <a:gd name="T4" fmla="*/ 1346 w 1346"/>
              <a:gd name="T5" fmla="*/ 618 h 688"/>
              <a:gd name="T6" fmla="*/ 1346 w 1346"/>
              <a:gd name="T7" fmla="*/ 71 h 688"/>
              <a:gd name="T8" fmla="*/ 1276 w 1346"/>
              <a:gd name="T9" fmla="*/ 0 h 688"/>
              <a:gd name="T10" fmla="*/ 0 w 1346"/>
              <a:gd name="T11" fmla="*/ 0 h 688"/>
              <a:gd name="connsiteX0" fmla="*/ 9877 w 10657"/>
              <a:gd name="connsiteY0" fmla="*/ 10000 h 10000"/>
              <a:gd name="connsiteX1" fmla="*/ 10137 w 10657"/>
              <a:gd name="connsiteY1" fmla="*/ 10000 h 10000"/>
              <a:gd name="connsiteX2" fmla="*/ 10657 w 10657"/>
              <a:gd name="connsiteY2" fmla="*/ 8983 h 10000"/>
              <a:gd name="connsiteX3" fmla="*/ 10657 w 10657"/>
              <a:gd name="connsiteY3" fmla="*/ 1032 h 10000"/>
              <a:gd name="connsiteX4" fmla="*/ 10137 w 10657"/>
              <a:gd name="connsiteY4" fmla="*/ 0 h 10000"/>
              <a:gd name="connsiteX5" fmla="*/ 0 w 10657"/>
              <a:gd name="connsiteY5" fmla="*/ 43 h 10000"/>
              <a:gd name="connsiteX0" fmla="*/ 9077 w 9857"/>
              <a:gd name="connsiteY0" fmla="*/ 10002 h 10002"/>
              <a:gd name="connsiteX1" fmla="*/ 9337 w 9857"/>
              <a:gd name="connsiteY1" fmla="*/ 10002 h 10002"/>
              <a:gd name="connsiteX2" fmla="*/ 9857 w 9857"/>
              <a:gd name="connsiteY2" fmla="*/ 8985 h 10002"/>
              <a:gd name="connsiteX3" fmla="*/ 9857 w 9857"/>
              <a:gd name="connsiteY3" fmla="*/ 1034 h 10002"/>
              <a:gd name="connsiteX4" fmla="*/ 9337 w 9857"/>
              <a:gd name="connsiteY4" fmla="*/ 2 h 10002"/>
              <a:gd name="connsiteX5" fmla="*/ 0 w 9857"/>
              <a:gd name="connsiteY5" fmla="*/ 0 h 10002"/>
              <a:gd name="connsiteX0" fmla="*/ 9265 w 10056"/>
              <a:gd name="connsiteY0" fmla="*/ 9998 h 9998"/>
              <a:gd name="connsiteX1" fmla="*/ 9528 w 10056"/>
              <a:gd name="connsiteY1" fmla="*/ 9998 h 9998"/>
              <a:gd name="connsiteX2" fmla="*/ 10056 w 10056"/>
              <a:gd name="connsiteY2" fmla="*/ 8981 h 9998"/>
              <a:gd name="connsiteX3" fmla="*/ 10056 w 10056"/>
              <a:gd name="connsiteY3" fmla="*/ 1032 h 9998"/>
              <a:gd name="connsiteX4" fmla="*/ 9528 w 10056"/>
              <a:gd name="connsiteY4" fmla="*/ 0 h 9998"/>
              <a:gd name="connsiteX5" fmla="*/ 0 w 10056"/>
              <a:gd name="connsiteY5" fmla="*/ 43 h 9998"/>
              <a:gd name="connsiteX0" fmla="*/ 9202 w 9989"/>
              <a:gd name="connsiteY0" fmla="*/ 10065 h 10065"/>
              <a:gd name="connsiteX1" fmla="*/ 9464 w 9989"/>
              <a:gd name="connsiteY1" fmla="*/ 10065 h 10065"/>
              <a:gd name="connsiteX2" fmla="*/ 9989 w 9989"/>
              <a:gd name="connsiteY2" fmla="*/ 9048 h 10065"/>
              <a:gd name="connsiteX3" fmla="*/ 9989 w 9989"/>
              <a:gd name="connsiteY3" fmla="*/ 1097 h 10065"/>
              <a:gd name="connsiteX4" fmla="*/ 9464 w 9989"/>
              <a:gd name="connsiteY4" fmla="*/ 65 h 10065"/>
              <a:gd name="connsiteX5" fmla="*/ 0 w 9989"/>
              <a:gd name="connsiteY5" fmla="*/ 0 h 10065"/>
              <a:gd name="connsiteX0" fmla="*/ 9212 w 10000"/>
              <a:gd name="connsiteY0" fmla="*/ 10000 h 10000"/>
              <a:gd name="connsiteX1" fmla="*/ 9474 w 10000"/>
              <a:gd name="connsiteY1" fmla="*/ 10000 h 10000"/>
              <a:gd name="connsiteX2" fmla="*/ 10000 w 10000"/>
              <a:gd name="connsiteY2" fmla="*/ 8990 h 10000"/>
              <a:gd name="connsiteX3" fmla="*/ 10000 w 10000"/>
              <a:gd name="connsiteY3" fmla="*/ 1090 h 10000"/>
              <a:gd name="connsiteX4" fmla="*/ 9474 w 10000"/>
              <a:gd name="connsiteY4" fmla="*/ 65 h 10000"/>
              <a:gd name="connsiteX5" fmla="*/ 0 w 10000"/>
              <a:gd name="connsiteY5" fmla="*/ 0 h 10000"/>
              <a:gd name="connsiteX0" fmla="*/ 9212 w 10000"/>
              <a:gd name="connsiteY0" fmla="*/ 10000 h 10000"/>
              <a:gd name="connsiteX1" fmla="*/ 9474 w 10000"/>
              <a:gd name="connsiteY1" fmla="*/ 10000 h 10000"/>
              <a:gd name="connsiteX2" fmla="*/ 10000 w 10000"/>
              <a:gd name="connsiteY2" fmla="*/ 8990 h 10000"/>
              <a:gd name="connsiteX3" fmla="*/ 10000 w 10000"/>
              <a:gd name="connsiteY3" fmla="*/ 1090 h 10000"/>
              <a:gd name="connsiteX4" fmla="*/ 9474 w 10000"/>
              <a:gd name="connsiteY4" fmla="*/ 65 h 10000"/>
              <a:gd name="connsiteX5" fmla="*/ 0 w 10000"/>
              <a:gd name="connsiteY5" fmla="*/ 0 h 10000"/>
              <a:gd name="connsiteX0" fmla="*/ 9212 w 10000"/>
              <a:gd name="connsiteY0" fmla="*/ 10000 h 10000"/>
              <a:gd name="connsiteX1" fmla="*/ 9474 w 10000"/>
              <a:gd name="connsiteY1" fmla="*/ 10000 h 10000"/>
              <a:gd name="connsiteX2" fmla="*/ 10000 w 10000"/>
              <a:gd name="connsiteY2" fmla="*/ 8990 h 10000"/>
              <a:gd name="connsiteX3" fmla="*/ 10000 w 10000"/>
              <a:gd name="connsiteY3" fmla="*/ 1090 h 10000"/>
              <a:gd name="connsiteX4" fmla="*/ 9474 w 10000"/>
              <a:gd name="connsiteY4" fmla="*/ 65 h 10000"/>
              <a:gd name="connsiteX5" fmla="*/ 0 w 10000"/>
              <a:gd name="connsiteY5" fmla="*/ 0 h 10000"/>
              <a:gd name="connsiteX0" fmla="*/ 9212 w 10000"/>
              <a:gd name="connsiteY0" fmla="*/ 10000 h 10000"/>
              <a:gd name="connsiteX1" fmla="*/ 9474 w 10000"/>
              <a:gd name="connsiteY1" fmla="*/ 10000 h 10000"/>
              <a:gd name="connsiteX2" fmla="*/ 10000 w 10000"/>
              <a:gd name="connsiteY2" fmla="*/ 8990 h 10000"/>
              <a:gd name="connsiteX3" fmla="*/ 10000 w 10000"/>
              <a:gd name="connsiteY3" fmla="*/ 1090 h 10000"/>
              <a:gd name="connsiteX4" fmla="*/ 9474 w 10000"/>
              <a:gd name="connsiteY4" fmla="*/ 65 h 10000"/>
              <a:gd name="connsiteX5" fmla="*/ 0 w 10000"/>
              <a:gd name="connsiteY5" fmla="*/ 0 h 10000"/>
              <a:gd name="connsiteX0" fmla="*/ 9212 w 10000"/>
              <a:gd name="connsiteY0" fmla="*/ 10000 h 10004"/>
              <a:gd name="connsiteX1" fmla="*/ 9474 w 10000"/>
              <a:gd name="connsiteY1" fmla="*/ 10000 h 10004"/>
              <a:gd name="connsiteX2" fmla="*/ 10000 w 10000"/>
              <a:gd name="connsiteY2" fmla="*/ 8990 h 10004"/>
              <a:gd name="connsiteX3" fmla="*/ 10000 w 10000"/>
              <a:gd name="connsiteY3" fmla="*/ 1090 h 10004"/>
              <a:gd name="connsiteX4" fmla="*/ 9474 w 10000"/>
              <a:gd name="connsiteY4" fmla="*/ 65 h 10004"/>
              <a:gd name="connsiteX5" fmla="*/ 0 w 10000"/>
              <a:gd name="connsiteY5" fmla="*/ 0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4">
                <a:moveTo>
                  <a:pt x="9212" y="10000"/>
                </a:moveTo>
                <a:cubicBezTo>
                  <a:pt x="9299" y="10000"/>
                  <a:pt x="8952" y="10009"/>
                  <a:pt x="9474" y="10000"/>
                </a:cubicBezTo>
                <a:cubicBezTo>
                  <a:pt x="9996" y="9991"/>
                  <a:pt x="10000" y="9552"/>
                  <a:pt x="10000" y="8990"/>
                </a:cubicBezTo>
                <a:lnTo>
                  <a:pt x="10000" y="1090"/>
                </a:lnTo>
                <a:cubicBezTo>
                  <a:pt x="10000" y="527"/>
                  <a:pt x="9988" y="65"/>
                  <a:pt x="9474" y="65"/>
                </a:cubicBezTo>
                <a:lnTo>
                  <a:pt x="0" y="0"/>
                </a:lnTo>
              </a:path>
            </a:pathLst>
          </a:custGeom>
          <a:noFill/>
          <a:ln w="50800" cap="rnd">
            <a:solidFill>
              <a:srgbClr val="29648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800">
              <a:latin typeface="+mn-lt"/>
            </a:endParaRP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578F6C8-4310-DE18-A54C-3861F1F4050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585202" y="2355050"/>
            <a:ext cx="4824377" cy="3393339"/>
          </a:xfrm>
          <a:prstGeom prst="roundRect">
            <a:avLst>
              <a:gd name="adj" fmla="val 5992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F5F5F5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Icon</a:t>
            </a:r>
            <a:endParaRPr lang="en-IN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7F381660-28CF-7B60-00AE-744F9E32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918560-E122-7175-5D23-ABAAD87BF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18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AFF2-5A10-DC41-7783-181CE97F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711D7-3A8D-6764-A6B8-380DC913B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92B7-9DB3-275E-5A3F-40090471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8234-6C4D-23FB-264D-132C032B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7A85-AC92-BEC4-4090-0BD924DE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918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E_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3728906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Checklist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E33EDF2-B26D-50FE-F05A-D9A137E347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2555" y="1886101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99F893E4-4CAA-13E5-087E-6AD5ED21947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82555" y="2838847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B8981D9-E0E4-13A8-9B00-8145A097E3A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68150" y="1886100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46E6F6BC-4CF2-B8C6-059C-34756205C2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68150" y="2838847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990BABEC-28BC-417C-B69F-C6074932CDF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90577" y="3819176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2D850764-05C6-4034-6C0A-E9FF1083C0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90577" y="4771922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9E9FE559-9F5C-CD86-37EB-4CDE667BC10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76172" y="3819175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8A8580F-C393-9852-EC4C-5BD28EBEEE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76172" y="4771922"/>
            <a:ext cx="4165829" cy="871200"/>
          </a:xfrm>
          <a:prstGeom prst="roundRect">
            <a:avLst/>
          </a:prstGeom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7BD176CA-1A88-C1A7-DED1-044F8833CE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323" y="1934325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6D3EDAB-3D38-1D8C-E9A2-BAB3B9836CD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04323" y="2906263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5C7E817-AA9D-49F6-E4EB-E6BFAE9606C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12345" y="3867398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0248AD29-2DF7-299F-3ACF-C9CE5F97753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2345" y="4839336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57B07EBB-8FF3-C141-3147-93BC95FF907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399609" y="1945536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B6847BD5-D80D-026D-157E-3C12F04F155D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399609" y="2917474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E0EC7AF2-F1E8-2054-94B0-231B7304E42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407631" y="3878609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945FF0DB-2BD6-18E6-92BE-16DD80EF029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407631" y="4850547"/>
            <a:ext cx="720000" cy="720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B94D2C22-C390-0A30-5FEB-D5DDFA5A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684332-C22A-038B-9369-5C158470E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919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F_Do's and Don'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440377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Do’s and Don’ts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B151B44-709B-D174-C48C-05B99B887F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03780" y="2560265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CD50FD3-CB49-86D0-9090-80FFC0F597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03780" y="3590425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EC00AC5-44A0-78C0-CEFC-0ABD81032A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5086" y="2641476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5F04733-476B-B5C6-7180-E6C06779E68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45086" y="3666025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3D366B7-FB04-7B0E-04C7-1359EF0CBEF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3780" y="4614974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313E8A72-8268-5CE3-55C8-4AC5683CBBE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086" y="4690574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104544A4-AC62-F1B1-F246-F165915D05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66939" y="2557800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4CCF00E-F8CA-E01C-F81D-392748BDB2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66939" y="3587960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AF16DA-0D85-85B3-0ABB-2DB4B78A5A2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308245" y="2639011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DE3A8C21-14CC-4AC6-9798-F5E0C5550CE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308245" y="3663560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A2EB109-7638-99E6-ECFD-1D14FCEEE4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66939" y="4612509"/>
            <a:ext cx="4105142" cy="871200"/>
          </a:xfrm>
          <a:prstGeom prst="roundRect">
            <a:avLst/>
          </a:prstGeom>
          <a:solidFill>
            <a:srgbClr val="29648A">
              <a:alpha val="80000"/>
            </a:srgbClr>
          </a:solidFill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5F5F5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C73FDD4-4C28-A426-7150-385F63CB8FC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308245" y="4688109"/>
            <a:ext cx="720000" cy="7200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Frutiger LT" panose="02000503000000000000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5F085C-CB37-99E1-8EC0-8ED7DE85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B75D158-50C7-A197-0F28-8D25E2E5D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415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_Image+ Tex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4895892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+ Text Callout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AD28906-D698-45A7-1092-CB0883586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050" y="2192124"/>
            <a:ext cx="4817439" cy="3326174"/>
          </a:xfrm>
          <a:prstGeom prst="roundRect">
            <a:avLst>
              <a:gd name="adj" fmla="val 8675"/>
            </a:avLst>
          </a:prstGeom>
        </p:spPr>
        <p:txBody>
          <a:bodyPr anchor="ctr"/>
          <a:lstStyle>
            <a:lvl1pPr>
              <a:defRPr lang="en-IN" dirty="0" smtClean="0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71DE17B-F33A-3668-ACB4-48C33E20A99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72048" y="2192124"/>
            <a:ext cx="4817439" cy="3326171"/>
          </a:xfrm>
          <a:prstGeom prst="roundRect">
            <a:avLst>
              <a:gd name="adj" fmla="val 7716"/>
            </a:avLst>
          </a:prstGeom>
        </p:spPr>
        <p:txBody>
          <a:bodyPr anchor="ctr"/>
          <a:lstStyle>
            <a:lvl1pPr>
              <a:defRPr lang="en-IN" dirty="0" smtClean="0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BEE814C-BAE5-E935-922C-090D861318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82495" y="1785234"/>
            <a:ext cx="2113505" cy="871200"/>
          </a:xfrm>
          <a:prstGeom prst="wedgeRoundRectCallout">
            <a:avLst>
              <a:gd name="adj1" fmla="val -40761"/>
              <a:gd name="adj2" fmla="val 88129"/>
              <a:gd name="adj3" fmla="val 16667"/>
            </a:avLst>
          </a:prstGeom>
          <a:solidFill>
            <a:srgbClr val="29648A">
              <a:alpha val="80000"/>
            </a:srgbClr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5FDEB69A-EB23-4DB0-517A-9B1A1FF379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94792" y="1785234"/>
            <a:ext cx="2113505" cy="871200"/>
          </a:xfrm>
          <a:prstGeom prst="wedgeRoundRectCallout">
            <a:avLst>
              <a:gd name="adj1" fmla="val -40761"/>
              <a:gd name="adj2" fmla="val 88129"/>
              <a:gd name="adj3" fmla="val 16667"/>
            </a:avLst>
          </a:prstGeom>
          <a:solidFill>
            <a:srgbClr val="29648A">
              <a:alpha val="80000"/>
            </a:srgbClr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dirty="0" smtClean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36DAA010-9D5B-A0EC-CBDD-C54C4921D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4A50068-F412-FB2A-EBCA-E6FF7B878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334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J_Flow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382188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Flowchart</a:t>
            </a:r>
          </a:p>
        </p:txBody>
      </p:sp>
      <p:sp>
        <p:nvSpPr>
          <p:cNvPr id="5" name="SmartArt Placeholder 3">
            <a:extLst>
              <a:ext uri="{FF2B5EF4-FFF2-40B4-BE49-F238E27FC236}">
                <a16:creationId xmlns:a16="http://schemas.microsoft.com/office/drawing/2014/main" id="{2E4806C9-AAFF-1D7B-CC25-FD15325A1343}"/>
              </a:ext>
            </a:extLst>
          </p:cNvPr>
          <p:cNvSpPr>
            <a:spLocks noGrp="1"/>
          </p:cNvSpPr>
          <p:nvPr>
            <p:ph type="dgm" sz="quarter" idx="34"/>
          </p:nvPr>
        </p:nvSpPr>
        <p:spPr>
          <a:xfrm>
            <a:off x="725486" y="2213561"/>
            <a:ext cx="4968875" cy="3363912"/>
          </a:xfrm>
          <a:prstGeom prst="roundRect">
            <a:avLst>
              <a:gd name="adj" fmla="val 8765"/>
            </a:avLst>
          </a:prstGeom>
        </p:spPr>
        <p:txBody>
          <a:bodyPr/>
          <a:lstStyle>
            <a:lvl1pPr>
              <a:defRPr sz="1800">
                <a:solidFill>
                  <a:srgbClr val="25274D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7" name="SmartArt Placeholder 3">
            <a:extLst>
              <a:ext uri="{FF2B5EF4-FFF2-40B4-BE49-F238E27FC236}">
                <a16:creationId xmlns:a16="http://schemas.microsoft.com/office/drawing/2014/main" id="{5593586E-8ED3-0CA1-8A20-1A50B02B8E66}"/>
              </a:ext>
            </a:extLst>
          </p:cNvPr>
          <p:cNvSpPr>
            <a:spLocks noGrp="1"/>
          </p:cNvSpPr>
          <p:nvPr>
            <p:ph type="dgm" sz="quarter" idx="36"/>
          </p:nvPr>
        </p:nvSpPr>
        <p:spPr>
          <a:xfrm>
            <a:off x="6508659" y="2205541"/>
            <a:ext cx="4968875" cy="3363912"/>
          </a:xfrm>
          <a:prstGeom prst="roundRect">
            <a:avLst>
              <a:gd name="adj" fmla="val 8449"/>
            </a:avLst>
          </a:prstGeom>
        </p:spPr>
        <p:txBody>
          <a:bodyPr/>
          <a:lstStyle>
            <a:lvl1pPr>
              <a:defRPr sz="1800">
                <a:solidFill>
                  <a:srgbClr val="25274D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7055FAF-C5A4-A267-D082-DC0B432F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74E3F2B-A5B6-A21E-1C67-865CAEB490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9619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K_Hots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3889206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Hotspots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E8F2312-97F1-1941-CB5B-085DA55408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7051" y="2890628"/>
            <a:ext cx="5504933" cy="2871997"/>
          </a:xfrm>
          <a:prstGeom prst="roundRect">
            <a:avLst>
              <a:gd name="adj" fmla="val 6194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Insert thumbnail</a:t>
            </a:r>
            <a:endParaRPr lang="en-IN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A9164FB-9657-3E66-CF5F-330CCAE9244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160019" y="2886889"/>
            <a:ext cx="5504930" cy="2871997"/>
          </a:xfrm>
          <a:prstGeom prst="roundRect">
            <a:avLst>
              <a:gd name="adj" fmla="val 7032"/>
            </a:avLst>
          </a:prstGeom>
        </p:spPr>
        <p:txBody>
          <a:bodyPr anchor="ctr" anchorCtr="0">
            <a:normAutofit/>
          </a:bodyPr>
          <a:lstStyle>
            <a:lvl1pPr>
              <a:defRPr lang="en-IN" sz="2000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Insert thumbnail</a:t>
            </a:r>
            <a:endParaRPr lang="en-IN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7C00707-1923-3FC0-163F-4FBD2B0A4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7049" y="1940453"/>
            <a:ext cx="5504933" cy="843537"/>
          </a:xfrm>
          <a:prstGeom prst="roundRect">
            <a:avLst>
              <a:gd name="adj" fmla="val 20946"/>
            </a:avLst>
          </a:prstGeom>
        </p:spPr>
        <p:txBody>
          <a:bodyPr anchor="t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the button text here</a:t>
            </a:r>
            <a:endParaRPr lang="en-IN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8669180A-63EE-591F-11CC-3CC72809BD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60019" y="1940453"/>
            <a:ext cx="5504929" cy="843537"/>
          </a:xfrm>
          <a:prstGeom prst="roundRect">
            <a:avLst>
              <a:gd name="adj" fmla="val 20946"/>
            </a:avLst>
          </a:prstGeom>
        </p:spPr>
        <p:txBody>
          <a:bodyPr anchor="t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the button text here</a:t>
            </a:r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33BB8E1-CFB9-E904-24D3-273FF1A1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6A9316E-EC8E-9345-83E4-B44E73951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340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L_Infographic + 3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9387506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Infographic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+ 3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prominent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Icons + Label + Text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AB8482-FB25-4987-BB9E-B39F4105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83508" y="1740733"/>
            <a:ext cx="2145630" cy="2145630"/>
          </a:xfrm>
          <a:prstGeom prst="roundRect">
            <a:avLst>
              <a:gd name="adj" fmla="val 50000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F848E25-4674-4375-A332-50C1FA7A81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744" y="4650770"/>
            <a:ext cx="3053159" cy="1641138"/>
          </a:xfrm>
          <a:prstGeom prst="roundRect">
            <a:avLst>
              <a:gd name="adj" fmla="val 10069"/>
            </a:avLst>
          </a:prstGeom>
        </p:spPr>
        <p:txBody>
          <a:bodyPr anchor="t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</a:t>
            </a:r>
            <a:endParaRPr lang="en-IN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2ACAB6D1-E764-4AB7-B5AC-58E3E21D9F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744" y="4015874"/>
            <a:ext cx="3053159" cy="469554"/>
          </a:xfrm>
          <a:prstGeom prst="roundRect">
            <a:avLst/>
          </a:prstGeom>
        </p:spPr>
        <p:txBody>
          <a:bodyPr wrap="none" lIns="0" tIns="0" rIns="0" bIns="0"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rgbClr val="29648A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Heading</a:t>
            </a:r>
            <a:endParaRPr lang="en-IN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7C753D0-518C-7F3D-F2E7-E2CE5F62FC1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96203" y="1732713"/>
            <a:ext cx="2145630" cy="2145630"/>
          </a:xfrm>
          <a:prstGeom prst="roundRect">
            <a:avLst>
              <a:gd name="adj" fmla="val 50000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050A374-EB86-B952-21BC-A337024222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42439" y="4642750"/>
            <a:ext cx="3053159" cy="1641138"/>
          </a:xfrm>
          <a:prstGeom prst="roundRect">
            <a:avLst>
              <a:gd name="adj" fmla="val 11535"/>
            </a:avLst>
          </a:prstGeom>
        </p:spPr>
        <p:txBody>
          <a:bodyPr anchor="t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</a:t>
            </a:r>
            <a:endParaRPr lang="en-IN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A6FDF36-9463-8336-5562-EC89B5CA37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2439" y="4007854"/>
            <a:ext cx="3053159" cy="469554"/>
          </a:xfrm>
          <a:prstGeom prst="roundRect">
            <a:avLst/>
          </a:prstGeom>
        </p:spPr>
        <p:txBody>
          <a:bodyPr wrap="none" lIns="0" tIns="0" rIns="0" bIns="0"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rgbClr val="29648A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Heading</a:t>
            </a:r>
            <a:endParaRPr lang="en-IN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E94917E-7701-5670-CE7A-DBA60877D7C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308898" y="1724693"/>
            <a:ext cx="2145630" cy="2145630"/>
          </a:xfrm>
          <a:prstGeom prst="roundRect">
            <a:avLst>
              <a:gd name="adj" fmla="val 50000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0F1626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C860E80-3CE2-8E7A-CBBB-4FC1F20C1D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55134" y="4634730"/>
            <a:ext cx="3053159" cy="1641138"/>
          </a:xfrm>
          <a:prstGeom prst="roundRect">
            <a:avLst>
              <a:gd name="adj" fmla="val 10802"/>
            </a:avLst>
          </a:prstGeom>
        </p:spPr>
        <p:txBody>
          <a:bodyPr anchor="t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</a:t>
            </a:r>
            <a:endParaRPr lang="en-IN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DE714747-5D79-36F0-007F-C39D1434DC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55134" y="3999834"/>
            <a:ext cx="3053159" cy="469554"/>
          </a:xfrm>
          <a:prstGeom prst="roundRect">
            <a:avLst/>
          </a:prstGeom>
        </p:spPr>
        <p:txBody>
          <a:bodyPr wrap="none" lIns="0" tIns="0" rIns="0" bIns="0"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rgbClr val="29648A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Heading</a:t>
            </a:r>
            <a:endParaRPr lang="en-IN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E96B277F-DB5E-8CB6-384D-F79869E4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B22173A-C094-CBAB-B3FF-94CC27C2B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011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O_Infographic + 6 element +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B4620E-20C9-4149-93AD-82AC14A8106F}"/>
              </a:ext>
            </a:extLst>
          </p:cNvPr>
          <p:cNvSpPr txBox="1"/>
          <p:nvPr userDrawn="1"/>
        </p:nvSpPr>
        <p:spPr>
          <a:xfrm>
            <a:off x="0" y="6858000"/>
            <a:ext cx="6779420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Infographic + 6 element + List only text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1C3736E-99A8-4E9D-9130-EEA3E7A9B9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1343" y="3581344"/>
            <a:ext cx="1688483" cy="252475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56BFCDA-1B35-44E0-96DD-8FC7357959D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4823" y="1907456"/>
            <a:ext cx="1688483" cy="2659265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E74AACD-D60C-4404-9AF3-9386236E68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1783" y="1904973"/>
            <a:ext cx="1688483" cy="2659265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7855415-E93B-49D6-8618-26F6611D00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48303" y="3594044"/>
            <a:ext cx="1688483" cy="2659265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6D2BC763-107B-46E1-B889-22F9802292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7863" y="1919552"/>
            <a:ext cx="1688483" cy="252475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09A540-921D-461D-8124-5A9066FF7B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74384" y="3581344"/>
            <a:ext cx="1688483" cy="252475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lv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Body Copy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BF325636-CE3F-7818-B2C7-AD909A4F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14B9504-1402-715B-9A59-D3B2B2C1B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325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T_Image/Table/Graph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7032DF-35B3-4D86-9108-28F10681EEAF}"/>
              </a:ext>
            </a:extLst>
          </p:cNvPr>
          <p:cNvSpPr txBox="1"/>
          <p:nvPr userDrawn="1"/>
        </p:nvSpPr>
        <p:spPr>
          <a:xfrm>
            <a:off x="0" y="6858000"/>
            <a:ext cx="5448928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Image/Table/Graph + Text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97DF777D-0611-43FE-BECC-3696FEE820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7049" y="4740442"/>
            <a:ext cx="11126235" cy="1589067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</a:t>
            </a:r>
            <a:endParaRPr lang="en-IN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32E5F9B-74B0-4E2D-9CB5-0E626C2BEC2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7050" y="1755586"/>
            <a:ext cx="11126234" cy="2852509"/>
          </a:xfrm>
          <a:prstGeom prst="roundRect">
            <a:avLst>
              <a:gd name="adj" fmla="val 9497"/>
            </a:avLst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E09AE45-AA1F-E32B-E829-34412C3A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380944B-A361-4506-0308-8509DFF3C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593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U_Infographic + 3 element +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8F28B-A019-48FE-8FE4-1E359369A454}"/>
              </a:ext>
            </a:extLst>
          </p:cNvPr>
          <p:cNvSpPr txBox="1"/>
          <p:nvPr userDrawn="1"/>
        </p:nvSpPr>
        <p:spPr>
          <a:xfrm>
            <a:off x="0" y="6858000"/>
            <a:ext cx="893112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Infographic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+ 3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fr-FR" sz="1600" b="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FR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Image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6AB8482-FB25-4987-BB9E-B39F4105DC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547" y="1886240"/>
            <a:ext cx="3516716" cy="2203116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F848E25-4674-4375-A332-50C1FA7A81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7050" y="4215791"/>
            <a:ext cx="3516717" cy="1920313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F1147B7-9A34-4CB6-B84C-97B9DD46B0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40138" y="1886240"/>
            <a:ext cx="3516716" cy="2203116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F52F2BB-01C0-40E2-904F-58759FF63D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7641" y="4215791"/>
            <a:ext cx="3516717" cy="1920313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A0DD8B2-E007-445B-BFF7-00E6154140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50729" y="1886240"/>
            <a:ext cx="3516716" cy="2203116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2731027-2452-47F3-BF27-8348362107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0729" y="4215791"/>
            <a:ext cx="3514220" cy="1920313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  <a:endParaRPr lang="en-IN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F761DBBD-F468-E0A9-7F30-7C112D4D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4E1A870-B0C0-2A96-FA25-F4059CC7B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091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Y_Infographic +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C384C08-CECB-4147-8FCD-943A5EC0D6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9998" y="2099147"/>
            <a:ext cx="5356325" cy="3359679"/>
          </a:xfrm>
          <a:prstGeom prst="roundRect">
            <a:avLst>
              <a:gd name="adj" fmla="val 8788"/>
            </a:avLst>
          </a:prstGeom>
        </p:spPr>
        <p:txBody>
          <a:bodyPr/>
          <a:lstStyle>
            <a:lvl1pPr marL="0" indent="0">
              <a:buNone/>
              <a:defRPr sz="18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image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45602-2ABE-4A5C-8899-AC436D31D3B7}"/>
              </a:ext>
            </a:extLst>
          </p:cNvPr>
          <p:cNvSpPr txBox="1"/>
          <p:nvPr userDrawn="1"/>
        </p:nvSpPr>
        <p:spPr>
          <a:xfrm>
            <a:off x="0" y="6858000"/>
            <a:ext cx="7378943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Infographic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with bullets/numbering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08545D0-EBAD-2DFD-80F9-5627F65BBE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1649" y="2138925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en-IN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54AD1BE-85F2-48C8-14A4-501F94204D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31649" y="3018714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en-IN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5F89929-CECB-71F8-9B4E-5A71B4434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31649" y="3943587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en-IN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53D46109-1998-FE4D-D8FF-86C70D43C7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3335" y="2099148"/>
            <a:ext cx="4168746" cy="681707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8E243E3-F07F-53A0-279B-9FD55CCE40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03335" y="3007883"/>
            <a:ext cx="4168745" cy="660107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431039AE-8E77-94FB-A51A-D8417F57EB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03335" y="3927210"/>
            <a:ext cx="4168745" cy="65999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00DD5F-4E80-DC2E-A536-ED4514139E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31649" y="4811831"/>
            <a:ext cx="643622" cy="643622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rgbClr val="29648A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ABF62E0-0E71-35F1-6616-0CDD2C90D28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08683" y="4798828"/>
            <a:ext cx="4168745" cy="659999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marL="0" marR="0" lvl="0" indent="0" algn="ctr" defTabSz="91444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623636B-28ED-7A89-7359-4021F0CF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F707444-1D10-2217-B45E-EDAE8E863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2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DD75-8A6C-6D9A-BDE5-1E0B3105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5EF6-30B3-0E08-10C5-7CCBFD31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DE4BF-E016-C73A-AF63-D93F7FC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E58F-2C14-393A-1159-F3216F65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C580-DE13-A5E9-F145-4C57BC2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93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Z_Comparison +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2F3D-7620-4EBD-8019-4CC5BF89300E}"/>
              </a:ext>
            </a:extLst>
          </p:cNvPr>
          <p:cNvSpPr txBox="1"/>
          <p:nvPr userDrawn="1"/>
        </p:nvSpPr>
        <p:spPr>
          <a:xfrm>
            <a:off x="0" y="6858000"/>
            <a:ext cx="5160387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Comparison + text only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B1C093A-2F1D-4ED6-8246-B962E0A911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9998" y="2767262"/>
            <a:ext cx="5069759" cy="2995361"/>
          </a:xfrm>
          <a:prstGeom prst="roundRect">
            <a:avLst>
              <a:gd name="adj" fmla="val 6409"/>
            </a:avLst>
          </a:prstGeom>
        </p:spPr>
        <p:txBody>
          <a:bodyPr anchor="t"/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EF7C00"/>
              </a:buClr>
              <a:buFont typeface="Arial" panose="020B0604020202020204" pitchFamily="34" charset="0"/>
              <a:buNone/>
              <a:defRPr lang="en-US" sz="1800" b="0" kern="1200" dirty="0" smtClean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  </a:t>
            </a:r>
            <a:endParaRPr lang="en-IN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B3F157C-5874-4B78-B6EB-D34A43307C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0725" y="2767261"/>
            <a:ext cx="5069760" cy="2995362"/>
          </a:xfrm>
          <a:prstGeom prst="roundRect">
            <a:avLst>
              <a:gd name="adj" fmla="val 6409"/>
            </a:avLst>
          </a:prstGeom>
        </p:spPr>
        <p:txBody>
          <a:bodyPr anchor="t"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Clr>
                <a:srgbClr val="EF7C00"/>
              </a:buClr>
              <a:buFont typeface="Arial" panose="020B0604020202020204" pitchFamily="34" charset="0"/>
              <a:buNone/>
              <a:defRPr lang="en-IN" sz="1800" b="0" kern="1200" dirty="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Body Copy  </a:t>
            </a:r>
            <a:endParaRPr lang="en-IN"/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3ECBD337-B788-8EBA-2112-0DAB7E5195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386" y="1901560"/>
            <a:ext cx="5047474" cy="462022"/>
          </a:xfrm>
          <a:prstGeom prst="roundRect">
            <a:avLst>
              <a:gd name="adj" fmla="val 23351"/>
            </a:avLst>
          </a:prstGeom>
        </p:spPr>
        <p:txBody>
          <a:bodyPr wrap="square" anchor="t" anchorCtr="0">
            <a:sp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29648A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CB3F27F6-CCC6-CF7D-A192-CFFC7955AC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2617" y="1901559"/>
            <a:ext cx="5099464" cy="462022"/>
          </a:xfrm>
          <a:prstGeom prst="roundRect">
            <a:avLst>
              <a:gd name="adj" fmla="val 23351"/>
            </a:avLst>
          </a:prstGeom>
        </p:spPr>
        <p:txBody>
          <a:bodyPr wrap="square" anchor="t" anchorCtr="0">
            <a:sp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29648A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  <a:lvl2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67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22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1266D2A-FA51-3F55-77C2-386958E2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AB88724-7AC3-5D07-E40B-5ECB81DFF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792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A_Equation/Formul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6708F3-E016-41F6-9851-D5056D0001FD}"/>
              </a:ext>
            </a:extLst>
          </p:cNvPr>
          <p:cNvSpPr txBox="1"/>
          <p:nvPr userDrawn="1"/>
        </p:nvSpPr>
        <p:spPr>
          <a:xfrm>
            <a:off x="0" y="6858000"/>
            <a:ext cx="5420074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 FRAME: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 + </a:t>
            </a:r>
            <a:r>
              <a:rPr lang="en-IN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Equation/Formulae +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621FF0BE-FEBA-D3A9-5801-06D0114527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998" y="1849324"/>
            <a:ext cx="10622082" cy="558366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E3E35873-B5E3-8E8C-F95F-132E320C198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998" y="5346801"/>
            <a:ext cx="10622082" cy="638390"/>
          </a:xfrm>
          <a:prstGeom prst="roundRect">
            <a:avLst/>
          </a:prstGeom>
        </p:spPr>
        <p:txBody>
          <a:bodyPr anchor="ctr"/>
          <a:lstStyle>
            <a:lvl1pPr marL="0" indent="0" algn="ctr">
              <a:buNone/>
              <a:defRPr sz="180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36CF57-A9DF-B42A-27B9-09DF643C63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9998" y="2568881"/>
            <a:ext cx="10622082" cy="2616729"/>
          </a:xfrm>
          <a:prstGeom prst="roundRect">
            <a:avLst>
              <a:gd name="adj" fmla="val 8391"/>
            </a:avLst>
          </a:prstGeom>
        </p:spPr>
        <p:txBody>
          <a:bodyPr/>
          <a:lstStyle>
            <a:lvl1pPr marL="0" indent="0">
              <a:buNone/>
              <a:defRPr sz="180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formula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9FD135B-DA62-F32B-CA68-9A2BD559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25274D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CC3203A-6271-C85E-5D67-D1120D15C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2E9CCA"/>
                </a:solidFill>
                <a:latin typeface="Montserrat" panose="00000500000000000000" pitchFamily="2" charset="0"/>
              </a:defRPr>
            </a:lvl1pPr>
            <a:lvl2pPr marL="45722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4799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7A19495-89EC-78C0-4A8B-9FD3BA4315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999" y="2482074"/>
            <a:ext cx="5346000" cy="189385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9BDB"/>
                </a:solidFill>
              </a:defRPr>
            </a:lvl2pPr>
            <a:lvl3pPr>
              <a:defRPr>
                <a:solidFill>
                  <a:srgbClr val="009BDB"/>
                </a:solidFill>
              </a:defRPr>
            </a:lvl3pPr>
            <a:lvl4pPr>
              <a:defRPr>
                <a:solidFill>
                  <a:srgbClr val="009BDB"/>
                </a:solidFill>
              </a:defRPr>
            </a:lvl4pPr>
            <a:lvl5pPr>
              <a:defRPr>
                <a:solidFill>
                  <a:srgbClr val="009BDB"/>
                </a:solidFill>
              </a:defRPr>
            </a:lvl5pPr>
          </a:lstStyle>
          <a:p>
            <a:pPr lvl="0"/>
            <a:r>
              <a:rPr lang="en-US"/>
              <a:t>Topic title will come here</a:t>
            </a:r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570D88-FF17-664B-5ED4-B94300A22A58}"/>
              </a:ext>
            </a:extLst>
          </p:cNvPr>
          <p:cNvSpPr/>
          <p:nvPr userDrawn="1"/>
        </p:nvSpPr>
        <p:spPr>
          <a:xfrm>
            <a:off x="-1696983" y="3318331"/>
            <a:ext cx="5410200" cy="5410200"/>
          </a:xfrm>
          <a:prstGeom prst="ellipse">
            <a:avLst/>
          </a:prstGeom>
          <a:solidFill>
            <a:srgbClr val="2E9CCA">
              <a:alpha val="4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4299F5-B404-C73D-E391-864D8AE9FB67}"/>
              </a:ext>
            </a:extLst>
          </p:cNvPr>
          <p:cNvSpPr/>
          <p:nvPr userDrawn="1"/>
        </p:nvSpPr>
        <p:spPr>
          <a:xfrm>
            <a:off x="8478785" y="-1576506"/>
            <a:ext cx="5410200" cy="5410200"/>
          </a:xfrm>
          <a:prstGeom prst="ellipse">
            <a:avLst/>
          </a:prstGeom>
          <a:solidFill>
            <a:srgbClr val="464866">
              <a:alpha val="3019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8DC3F5-A776-A6D4-39D9-02ED8452FAE0}"/>
              </a:ext>
            </a:extLst>
          </p:cNvPr>
          <p:cNvCxnSpPr/>
          <p:nvPr userDrawn="1"/>
        </p:nvCxnSpPr>
        <p:spPr>
          <a:xfrm>
            <a:off x="739366" y="4375925"/>
            <a:ext cx="10127108" cy="0"/>
          </a:xfrm>
          <a:prstGeom prst="line">
            <a:avLst/>
          </a:prstGeom>
          <a:ln w="28575">
            <a:solidFill>
              <a:srgbClr val="252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77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B_Intro-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A01D6C-0D74-CFC2-E395-37A4DEF1D1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/>
        </p:blipFill>
        <p:spPr bwMode="auto">
          <a:xfrm>
            <a:off x="-1" y="1045130"/>
            <a:ext cx="12192000" cy="58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DA90D5-45BF-723E-679A-1C51919C9658}"/>
              </a:ext>
            </a:extLst>
          </p:cNvPr>
          <p:cNvSpPr/>
          <p:nvPr userDrawn="1"/>
        </p:nvSpPr>
        <p:spPr>
          <a:xfrm>
            <a:off x="3524435" y="0"/>
            <a:ext cx="8667566" cy="2050742"/>
          </a:xfrm>
          <a:prstGeom prst="rect">
            <a:avLst/>
          </a:prstGeom>
          <a:solidFill>
            <a:srgbClr val="2E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A0986-2A0A-4113-A5C8-083B18CC8085}"/>
              </a:ext>
            </a:extLst>
          </p:cNvPr>
          <p:cNvSpPr txBox="1"/>
          <p:nvPr userDrawn="1"/>
        </p:nvSpPr>
        <p:spPr>
          <a:xfrm>
            <a:off x="0" y="6858000"/>
            <a:ext cx="886593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 / OUTRO: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Generally white base with the large school logo</a:t>
            </a:r>
            <a:endParaRPr lang="en-IN" sz="16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B06213-B72A-18DA-4EFB-EE75CA12DCAC}"/>
              </a:ext>
            </a:extLst>
          </p:cNvPr>
          <p:cNvSpPr/>
          <p:nvPr userDrawn="1"/>
        </p:nvSpPr>
        <p:spPr>
          <a:xfrm>
            <a:off x="0" y="0"/>
            <a:ext cx="3524435" cy="205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2DDFB-B7F6-8CED-9CE0-606FBECDB9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2909" y="399495"/>
            <a:ext cx="7731791" cy="134940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9BDB"/>
                </a:solidFill>
              </a:defRPr>
            </a:lvl2pPr>
            <a:lvl3pPr>
              <a:defRPr>
                <a:solidFill>
                  <a:srgbClr val="009BDB"/>
                </a:solidFill>
              </a:defRPr>
            </a:lvl3pPr>
            <a:lvl4pPr>
              <a:defRPr>
                <a:solidFill>
                  <a:srgbClr val="009BDB"/>
                </a:solidFill>
              </a:defRPr>
            </a:lvl4pPr>
            <a:lvl5pPr>
              <a:defRPr>
                <a:solidFill>
                  <a:srgbClr val="009BDB"/>
                </a:solidFill>
              </a:defRPr>
            </a:lvl5pPr>
          </a:lstStyle>
          <a:p>
            <a:pPr lvl="0"/>
            <a:r>
              <a:rPr lang="en-US"/>
              <a:t>Video title will come here</a:t>
            </a:r>
            <a:endParaRPr lang="en-IN"/>
          </a:p>
        </p:txBody>
      </p:sp>
      <p:pic>
        <p:nvPicPr>
          <p:cNvPr id="2" name="Picture 6" descr="Artificial Intelligence Certification by IIT Madras Pravartak – fundaspring">
            <a:extLst>
              <a:ext uri="{FF2B5EF4-FFF2-40B4-BE49-F238E27FC236}">
                <a16:creationId xmlns:a16="http://schemas.microsoft.com/office/drawing/2014/main" id="{A1F4DF63-6AD7-77FB-6398-5381B6B34F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6" y="535865"/>
            <a:ext cx="2353734" cy="9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7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C_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F87FD-6224-6F97-9297-EF2392B42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0"/>
          <a:stretch/>
        </p:blipFill>
        <p:spPr>
          <a:xfrm flipH="1">
            <a:off x="0" y="-1"/>
            <a:ext cx="1221497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A0986-2A0A-4113-A5C8-083B18CC8085}"/>
              </a:ext>
            </a:extLst>
          </p:cNvPr>
          <p:cNvSpPr txBox="1"/>
          <p:nvPr userDrawn="1"/>
        </p:nvSpPr>
        <p:spPr>
          <a:xfrm>
            <a:off x="-1" y="6858000"/>
            <a:ext cx="11376837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b">
            <a:spAutoFit/>
          </a:bodyPr>
          <a:lstStyle/>
          <a:p>
            <a:pPr marL="0" algn="l" defTabSz="304815" rtl="0" eaLnBrk="1" latinLnBrk="0" hangingPunct="1"/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Title Screen: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BG image/pattern screen </a:t>
            </a:r>
            <a:r>
              <a:rPr lang="en-US" sz="16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(pre-defined) </a:t>
            </a:r>
            <a:r>
              <a:rPr lang="en-US"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smaller school logo </a:t>
            </a:r>
            <a:r>
              <a:rPr lang="en-US" sz="16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(as per approved design)</a:t>
            </a:r>
            <a:endParaRPr lang="en-IN" sz="1600" b="0" i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5563DF6-6E14-4C8D-85E7-1155F8C29F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999" y="2482074"/>
            <a:ext cx="5346000" cy="189385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9BDB"/>
                </a:solidFill>
              </a:defRPr>
            </a:lvl2pPr>
            <a:lvl3pPr>
              <a:defRPr>
                <a:solidFill>
                  <a:srgbClr val="009BDB"/>
                </a:solidFill>
              </a:defRPr>
            </a:lvl3pPr>
            <a:lvl4pPr>
              <a:defRPr>
                <a:solidFill>
                  <a:srgbClr val="009BDB"/>
                </a:solidFill>
              </a:defRPr>
            </a:lvl4pPr>
            <a:lvl5pPr>
              <a:defRPr>
                <a:solidFill>
                  <a:srgbClr val="009BDB"/>
                </a:solidFill>
              </a:defRPr>
            </a:lvl5pPr>
          </a:lstStyle>
          <a:p>
            <a:pPr lvl="0"/>
            <a:r>
              <a:rPr lang="en-US"/>
              <a:t>Video title will come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91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3">
          <p15:clr>
            <a:srgbClr val="FBAE40"/>
          </p15:clr>
        </p15:guide>
        <p15:guide id="3" orient="horz" pos="173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4860-F103-F4CF-1742-7EEA38D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1D09-D2EF-331E-164F-A63AD46FE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61381-6451-DA3C-C43E-29ADD7E0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F210A-0EFE-286E-2781-447AAFF4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F5BF6-345C-E1D0-8BD9-7DB71DDB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1AAE2-FCBF-0967-C3C8-6677D661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2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C3C3-7C2B-81E2-46EB-31FCDDF1A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0812-273F-A894-46C9-9425ECBBD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4BFE2-8AAD-E3F4-FBE8-302BA2735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4FF21-B2F7-2A3A-5D4E-1D50D9DA2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5C6B7-2785-3229-8C9E-F61046ABB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B6864-62E8-2449-CB95-70236010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6550D-C51C-2182-A422-26B9C491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2E34D-4B3E-A04A-6971-A1B18091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852F-AE4D-55EA-3D93-AE89B55C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3AD23-7C7F-274E-E5F0-4BF183B5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A4717-3887-8B14-5B10-98347CFA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D820B-C3D8-0931-5F16-D28A1403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42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A912-0340-BBE6-413D-9781EEB8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3363E-0A96-5F2D-EBBB-92A56FD2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8834C-880D-993B-A18A-6A3413D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0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70CE-A1A0-E754-5E8B-1C5375ED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58A8-0BCD-754D-4026-8063BEF6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4FE92-64A3-6B45-BE9C-C1B86403C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D8C1-0724-4C3B-83E3-F83B463C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07548-4CB0-9232-29AD-FEDE1C25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FEE44-2E64-4A26-944D-42F4B523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2761-ACC8-08EF-BE97-379F6214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33091-2FF3-CBF8-DAD6-2B8BB5B34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E570D-A51B-1E11-6E6B-64A320FDD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04E54-DD12-A876-5D7B-0A4E966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F8BC9-2CCB-FAAD-4EA4-A2411A0B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C6831-2D0D-284E-6B5D-4BDA0C24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25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61FA6-EFB1-C46A-4CE9-F7576190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D6CA2-8E40-F109-7DD4-292AD9FB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7DF56-F5B7-BE81-FC8E-44502B75F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3F75D-4688-4B8E-9E14-9186137B2A8A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7B8C-6A93-D5E1-DAE8-FC0EA268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7539-A276-3DA7-F7A1-E028A489A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2D4BE-250B-47A9-AB79-776E42941E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0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82" r:id="rId13"/>
    <p:sldLayoutId id="2147483683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36C692-B2B4-AA04-134F-2AF94DE462DA}"/>
              </a:ext>
            </a:extLst>
          </p:cNvPr>
          <p:cNvSpPr/>
          <p:nvPr userDrawn="1"/>
        </p:nvSpPr>
        <p:spPr>
          <a:xfrm>
            <a:off x="-1696983" y="3318331"/>
            <a:ext cx="5410200" cy="5410200"/>
          </a:xfrm>
          <a:prstGeom prst="ellipse">
            <a:avLst/>
          </a:prstGeom>
          <a:solidFill>
            <a:srgbClr val="2E9CCA">
              <a:alpha val="4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065AE3-2C3A-A121-8E69-84D5D8871264}"/>
              </a:ext>
            </a:extLst>
          </p:cNvPr>
          <p:cNvSpPr/>
          <p:nvPr userDrawn="1"/>
        </p:nvSpPr>
        <p:spPr>
          <a:xfrm>
            <a:off x="8478785" y="-1576506"/>
            <a:ext cx="5410200" cy="5410200"/>
          </a:xfrm>
          <a:prstGeom prst="ellipse">
            <a:avLst/>
          </a:prstGeom>
          <a:solidFill>
            <a:srgbClr val="464866">
              <a:alpha val="30196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8095CD-5EA4-DD4F-746F-9DBE80460E4D}"/>
              </a:ext>
            </a:extLst>
          </p:cNvPr>
          <p:cNvGrpSpPr/>
          <p:nvPr userDrawn="1"/>
        </p:nvGrpSpPr>
        <p:grpSpPr>
          <a:xfrm>
            <a:off x="-704040" y="0"/>
            <a:ext cx="546100" cy="2257188"/>
            <a:chOff x="11391900" y="2133600"/>
            <a:chExt cx="546100" cy="22571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E84AF3-75D7-8AEB-333D-C0482217696F}"/>
                </a:ext>
              </a:extLst>
            </p:cNvPr>
            <p:cNvSpPr/>
            <p:nvPr/>
          </p:nvSpPr>
          <p:spPr>
            <a:xfrm>
              <a:off x="11391900" y="2133600"/>
              <a:ext cx="546100" cy="369332"/>
            </a:xfrm>
            <a:prstGeom prst="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A21AE6-222E-95CC-34F7-29BE90402033}"/>
                </a:ext>
              </a:extLst>
            </p:cNvPr>
            <p:cNvSpPr/>
            <p:nvPr/>
          </p:nvSpPr>
          <p:spPr>
            <a:xfrm>
              <a:off x="11391900" y="2605564"/>
              <a:ext cx="546100" cy="369332"/>
            </a:xfrm>
            <a:prstGeom prst="rect">
              <a:avLst/>
            </a:prstGeom>
            <a:solidFill>
              <a:srgbClr val="464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D23FB4-ECF4-020A-AC70-8BA51C2AB905}"/>
                </a:ext>
              </a:extLst>
            </p:cNvPr>
            <p:cNvSpPr/>
            <p:nvPr/>
          </p:nvSpPr>
          <p:spPr>
            <a:xfrm>
              <a:off x="11391900" y="3077528"/>
              <a:ext cx="546100" cy="369332"/>
            </a:xfrm>
            <a:prstGeom prst="rect">
              <a:avLst/>
            </a:prstGeom>
            <a:solidFill>
              <a:srgbClr val="AAAB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A2BA7F-BDA8-DBCA-CDD9-471490135368}"/>
                </a:ext>
              </a:extLst>
            </p:cNvPr>
            <p:cNvSpPr/>
            <p:nvPr/>
          </p:nvSpPr>
          <p:spPr>
            <a:xfrm>
              <a:off x="11391900" y="3549492"/>
              <a:ext cx="546100" cy="369332"/>
            </a:xfrm>
            <a:prstGeom prst="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4EB427-4A38-EB63-0F04-DE01C855C27B}"/>
                </a:ext>
              </a:extLst>
            </p:cNvPr>
            <p:cNvSpPr/>
            <p:nvPr/>
          </p:nvSpPr>
          <p:spPr>
            <a:xfrm>
              <a:off x="11391900" y="4021456"/>
              <a:ext cx="546100" cy="369332"/>
            </a:xfrm>
            <a:prstGeom prst="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9652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5" r:id="rId17"/>
    <p:sldLayoutId id="2147483686" r:id="rId18"/>
    <p:sldLayoutId id="2147483687" r:id="rId19"/>
  </p:sldLayoutIdLst>
  <p:txStyles>
    <p:titleStyle>
      <a:lvl1pPr marL="0" algn="ctr" defTabSz="914446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solidFill>
            <a:srgbClr val="EF7C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5">
          <p15:clr>
            <a:srgbClr val="F26B43"/>
          </p15:clr>
        </p15:guide>
        <p15:guide id="2" orient="horz" pos="448">
          <p15:clr>
            <a:srgbClr val="F26B43"/>
          </p15:clr>
        </p15:guide>
        <p15:guide id="3" orient="horz" pos="592">
          <p15:clr>
            <a:srgbClr val="F26B43"/>
          </p15:clr>
        </p15:guide>
        <p15:guide id="4" orient="horz" pos="7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10" Type="http://schemas.openxmlformats.org/officeDocument/2006/relationships/image" Target="../media/image122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10" Type="http://schemas.openxmlformats.org/officeDocument/2006/relationships/image" Target="../media/image157.svg"/><Relationship Id="rId4" Type="http://schemas.openxmlformats.org/officeDocument/2006/relationships/image" Target="../media/image151.svg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sv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10" Type="http://schemas.openxmlformats.org/officeDocument/2006/relationships/image" Target="../media/image165.svg"/><Relationship Id="rId4" Type="http://schemas.openxmlformats.org/officeDocument/2006/relationships/image" Target="../media/image159.svg"/><Relationship Id="rId9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10" Type="http://schemas.openxmlformats.org/officeDocument/2006/relationships/image" Target="../media/image171.svg"/><Relationship Id="rId4" Type="http://schemas.openxmlformats.org/officeDocument/2006/relationships/image" Target="../media/image167.svg"/><Relationship Id="rId9" Type="http://schemas.openxmlformats.org/officeDocument/2006/relationships/image" Target="../media/image1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10" Type="http://schemas.openxmlformats.org/officeDocument/2006/relationships/image" Target="../media/image182.svg"/><Relationship Id="rId4" Type="http://schemas.openxmlformats.org/officeDocument/2006/relationships/image" Target="../media/image176.svg"/><Relationship Id="rId9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7.svg"/><Relationship Id="rId5" Type="http://schemas.openxmlformats.org/officeDocument/2006/relationships/image" Target="../media/image186.png"/><Relationship Id="rId10" Type="http://schemas.openxmlformats.org/officeDocument/2006/relationships/image" Target="../media/image191.svg"/><Relationship Id="rId4" Type="http://schemas.openxmlformats.org/officeDocument/2006/relationships/image" Target="../media/image185.svg"/><Relationship Id="rId9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5.svg"/><Relationship Id="rId5" Type="http://schemas.openxmlformats.org/officeDocument/2006/relationships/image" Target="../media/image194.png"/><Relationship Id="rId10" Type="http://schemas.openxmlformats.org/officeDocument/2006/relationships/image" Target="../media/image199.svg"/><Relationship Id="rId4" Type="http://schemas.openxmlformats.org/officeDocument/2006/relationships/image" Target="../media/image193.svg"/><Relationship Id="rId9" Type="http://schemas.openxmlformats.org/officeDocument/2006/relationships/image" Target="../media/image19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20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10" Type="http://schemas.openxmlformats.org/officeDocument/2006/relationships/image" Target="../media/image205.svg"/><Relationship Id="rId4" Type="http://schemas.openxmlformats.org/officeDocument/2006/relationships/image" Target="../media/image201.svg"/><Relationship Id="rId9" Type="http://schemas.openxmlformats.org/officeDocument/2006/relationships/image" Target="../media/image20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sv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9.svg"/><Relationship Id="rId5" Type="http://schemas.openxmlformats.org/officeDocument/2006/relationships/image" Target="../media/image208.png"/><Relationship Id="rId4" Type="http://schemas.openxmlformats.org/officeDocument/2006/relationships/image" Target="../media/image207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5.sv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svg"/><Relationship Id="rId4" Type="http://schemas.openxmlformats.org/officeDocument/2006/relationships/image" Target="../media/image213.svg"/><Relationship Id="rId9" Type="http://schemas.openxmlformats.org/officeDocument/2006/relationships/image" Target="../media/image21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A26F-F7B2-EE97-3C21-46FB09CA94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Professional Certificate </a:t>
            </a:r>
            <a:r>
              <a:rPr lang="en-US" dirty="0" err="1"/>
              <a:t>Programme</a:t>
            </a:r>
            <a:r>
              <a:rPr lang="en-US" dirty="0"/>
              <a:t> in Agentic AI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544941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E84C-4BDB-83A2-3CB6-E95DB3FD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5DCC5A-A319-992A-6204-B898F5B1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3600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Types of Errors</a:t>
            </a:r>
            <a:br>
              <a:rPr lang="en-US"/>
            </a:b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257E51-1B59-F156-2BC0-B6F9C607CD73}"/>
              </a:ext>
            </a:extLst>
          </p:cNvPr>
          <p:cNvGrpSpPr/>
          <p:nvPr/>
        </p:nvGrpSpPr>
        <p:grpSpPr>
          <a:xfrm>
            <a:off x="928428" y="2317985"/>
            <a:ext cx="10602512" cy="1854995"/>
            <a:chOff x="928428" y="1969643"/>
            <a:chExt cx="10602512" cy="1854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F993B8-2A09-5D00-39AE-227B5B24E215}"/>
                </a:ext>
              </a:extLst>
            </p:cNvPr>
            <p:cNvSpPr txBox="1"/>
            <p:nvPr/>
          </p:nvSpPr>
          <p:spPr>
            <a:xfrm>
              <a:off x="928428" y="1969643"/>
              <a:ext cx="4938974" cy="185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2" charset="0"/>
                  <a:ea typeface="Montserrat Bold" pitchFamily="34" charset="-122"/>
                  <a:cs typeface="Montserrat Bold" pitchFamily="34" charset="-120"/>
                </a:rPr>
                <a:t>Syntax errors</a:t>
              </a:r>
            </a:p>
            <a:p>
              <a:pPr>
                <a:lnSpc>
                  <a:spcPts val="2750"/>
                </a:lnSpc>
              </a:pPr>
              <a:endParaRPr lang="en-US" sz="18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endParaRPr>
            </a:p>
            <a:p>
              <a:pPr>
                <a:lnSpc>
                  <a:spcPts val="2750"/>
                </a:lnSpc>
              </a:pPr>
              <a:endParaRPr lang="en-US" b="1">
                <a:solidFill>
                  <a:srgbClr val="000000"/>
                </a:solidFill>
                <a:latin typeface="Montserrat Bold" pitchFamily="34" charset="0"/>
              </a:endParaRPr>
            </a:p>
            <a:p>
              <a:pPr>
                <a:lnSpc>
                  <a:spcPts val="2750"/>
                </a:lnSpc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Occur due to code structure mistakes and are caught before execution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D6362B-ACED-AAA9-CD9C-7E8167464A73}"/>
                </a:ext>
              </a:extLst>
            </p:cNvPr>
            <p:cNvSpPr txBox="1"/>
            <p:nvPr/>
          </p:nvSpPr>
          <p:spPr>
            <a:xfrm>
              <a:off x="6324600" y="1969643"/>
              <a:ext cx="3632200" cy="418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2" charset="0"/>
                  <a:ea typeface="Montserrat Bold" pitchFamily="34" charset="-122"/>
                  <a:cs typeface="Montserrat Bold" pitchFamily="34" charset="-120"/>
                </a:rPr>
                <a:t>Runtime errors (Exceptions)</a:t>
              </a:r>
              <a:endParaRPr lang="en-US" sz="1800">
                <a:solidFill>
                  <a:srgbClr val="25274D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A363BB-709A-B341-6EDA-032EDD62E7CF}"/>
                </a:ext>
              </a:extLst>
            </p:cNvPr>
            <p:cNvSpPr txBox="1"/>
            <p:nvPr/>
          </p:nvSpPr>
          <p:spPr>
            <a:xfrm>
              <a:off x="6225270" y="3131662"/>
              <a:ext cx="53056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Happen during execution when unexpected events occur and must be handled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2917F6-0C8A-F76B-1542-DC2C4E4CBE74}"/>
              </a:ext>
            </a:extLst>
          </p:cNvPr>
          <p:cNvSpPr/>
          <p:nvPr/>
        </p:nvSpPr>
        <p:spPr>
          <a:xfrm>
            <a:off x="731838" y="2191407"/>
            <a:ext cx="5293385" cy="2238703"/>
          </a:xfrm>
          <a:prstGeom prst="roundRect">
            <a:avLst/>
          </a:prstGeom>
          <a:noFill/>
          <a:ln w="28575">
            <a:solidFill>
              <a:srgbClr val="25274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26853F-4F65-1126-DD28-6C67932A66BA}"/>
              </a:ext>
            </a:extLst>
          </p:cNvPr>
          <p:cNvSpPr/>
          <p:nvPr/>
        </p:nvSpPr>
        <p:spPr>
          <a:xfrm>
            <a:off x="6134100" y="2191406"/>
            <a:ext cx="5364162" cy="2238703"/>
          </a:xfrm>
          <a:prstGeom prst="roundRect">
            <a:avLst/>
          </a:prstGeom>
          <a:noFill/>
          <a:ln w="28575">
            <a:solidFill>
              <a:srgbClr val="2E9C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D711E2-9CCA-8B43-317D-3E223758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69" y="2916764"/>
            <a:ext cx="5151121" cy="340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E8A9B2-A421-8B53-6249-288B56F96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880313"/>
            <a:ext cx="471553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EF95-42C9-E329-5F66-60BB30C37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3ECA-E58E-B2B5-72ED-EBBED0ABBF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369" y="3156115"/>
            <a:ext cx="2035706" cy="545770"/>
          </a:xfrm>
        </p:spPr>
        <p:txBody>
          <a:bodyPr/>
          <a:lstStyle/>
          <a:p>
            <a:r>
              <a:rPr lang="en-US" sz="2800" b="1">
                <a:solidFill>
                  <a:srgbClr val="25274D"/>
                </a:solidFill>
              </a:rPr>
              <a:t>Q &amp;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>
              <a:solidFill>
                <a:srgbClr val="2527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b="1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9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A0D54-72A1-DA92-2178-911BA031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48C05-0223-BEC6-FBA3-FABEA2BD9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076" y="3203412"/>
            <a:ext cx="2195693" cy="545770"/>
          </a:xfrm>
        </p:spPr>
        <p:txBody>
          <a:bodyPr/>
          <a:lstStyle/>
          <a:p>
            <a:r>
              <a:rPr lang="en-US" sz="2800" b="1">
                <a:solidFill>
                  <a:srgbClr val="25274D"/>
                </a:solidFill>
              </a:rPr>
              <a:t>Thank you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150906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F9BBD-CBE2-81D0-67CD-48B193BA0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255D15-023F-7657-3710-DB188622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3601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Exceptions in Python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D3A7DC-E3E0-5FA3-C0A9-7ABE17932110}"/>
              </a:ext>
            </a:extLst>
          </p:cNvPr>
          <p:cNvGrpSpPr/>
          <p:nvPr/>
        </p:nvGrpSpPr>
        <p:grpSpPr>
          <a:xfrm>
            <a:off x="311848" y="1952625"/>
            <a:ext cx="11442002" cy="3683236"/>
            <a:chOff x="311848" y="1952625"/>
            <a:chExt cx="11442002" cy="368323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41D31DF-BED5-AA40-38DB-4ECA299DA0A6}"/>
                </a:ext>
              </a:extLst>
            </p:cNvPr>
            <p:cNvSpPr/>
            <p:nvPr/>
          </p:nvSpPr>
          <p:spPr>
            <a:xfrm>
              <a:off x="311848" y="3311157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4ACB71F-55EE-28C0-4758-B51FA4F6F69D}"/>
                </a:ext>
              </a:extLst>
            </p:cNvPr>
            <p:cNvSpPr/>
            <p:nvPr/>
          </p:nvSpPr>
          <p:spPr>
            <a:xfrm>
              <a:off x="311848" y="4664311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8E17C77-64D0-3887-B26C-B5F515F1AA6E}"/>
                </a:ext>
              </a:extLst>
            </p:cNvPr>
            <p:cNvSpPr/>
            <p:nvPr/>
          </p:nvSpPr>
          <p:spPr>
            <a:xfrm>
              <a:off x="6179248" y="1952625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583744-DF27-64F2-DF64-4AE1C28AB048}"/>
                </a:ext>
              </a:extLst>
            </p:cNvPr>
            <p:cNvSpPr/>
            <p:nvPr/>
          </p:nvSpPr>
          <p:spPr>
            <a:xfrm>
              <a:off x="6179248" y="3305780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CC506C-E754-BD04-969D-3B096C4AC5CD}"/>
                </a:ext>
              </a:extLst>
            </p:cNvPr>
            <p:cNvGrpSpPr/>
            <p:nvPr/>
          </p:nvGrpSpPr>
          <p:grpSpPr>
            <a:xfrm>
              <a:off x="311848" y="1958002"/>
              <a:ext cx="5574602" cy="971550"/>
              <a:chOff x="311848" y="1958002"/>
              <a:chExt cx="5574602" cy="97155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A505C8A-D60F-B189-C70D-ECA0483950AE}"/>
                  </a:ext>
                </a:extLst>
              </p:cNvPr>
              <p:cNvSpPr/>
              <p:nvPr/>
            </p:nvSpPr>
            <p:spPr>
              <a:xfrm>
                <a:off x="311848" y="1958002"/>
                <a:ext cx="5574602" cy="971550"/>
              </a:xfrm>
              <a:prstGeom prst="roundRect">
                <a:avLst>
                  <a:gd name="adj" fmla="val 50000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61481E-96A7-C394-7AFF-215AD68C9D66}"/>
                  </a:ext>
                </a:extLst>
              </p:cNvPr>
              <p:cNvSpPr txBox="1"/>
              <p:nvPr/>
            </p:nvSpPr>
            <p:spPr>
              <a:xfrm>
                <a:off x="679450" y="2364769"/>
                <a:ext cx="5073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Montserrat" panose="00000500000000000000" pitchFamily="50" charset="0"/>
                    <a:ea typeface="Montserrat" pitchFamily="34" charset="-122"/>
                    <a:cs typeface="Montserrat" pitchFamily="34" charset="-120"/>
                  </a:rPr>
                  <a:t>Occurs when dividing by zero: 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ea typeface="Montserrat" pitchFamily="34" charset="-122"/>
                    <a:cs typeface="Courier New" panose="02070309020205020404" pitchFamily="49" charset="0"/>
                  </a:rPr>
                  <a:t>10 / 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8AFB5F-A0F3-A151-20FA-277E974F7699}"/>
                  </a:ext>
                </a:extLst>
              </p:cNvPr>
              <p:cNvSpPr txBox="1"/>
              <p:nvPr/>
            </p:nvSpPr>
            <p:spPr>
              <a:xfrm>
                <a:off x="679450" y="2110014"/>
                <a:ext cx="5073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err="1">
                    <a:solidFill>
                      <a:schemeClr val="bg1"/>
                    </a:solidFill>
                    <a:latin typeface="Montserrat" panose="00000500000000000000" pitchFamily="50" charset="0"/>
                    <a:ea typeface="Montserrat" pitchFamily="34" charset="-122"/>
                    <a:cs typeface="Montserrat" pitchFamily="34" charset="-120"/>
                  </a:rPr>
                  <a:t>ZeroDivisionError</a:t>
                </a:r>
                <a:endParaRPr lang="en-US" b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8CB6D6-9FEB-F32D-4B4A-5A169567D348}"/>
                </a:ext>
              </a:extLst>
            </p:cNvPr>
            <p:cNvSpPr txBox="1"/>
            <p:nvPr/>
          </p:nvSpPr>
          <p:spPr>
            <a:xfrm>
              <a:off x="679450" y="3743716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Invalid value: 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int("hello")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6A9D3-3C03-8B91-8C39-629B24F19B11}"/>
                </a:ext>
              </a:extLst>
            </p:cNvPr>
            <p:cNvSpPr txBox="1"/>
            <p:nvPr/>
          </p:nvSpPr>
          <p:spPr>
            <a:xfrm>
              <a:off x="679450" y="3488961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ValueError</a:t>
              </a:r>
              <a:endParaRPr lang="en-US" b="1">
                <a:solidFill>
                  <a:schemeClr val="bg1"/>
                </a:solidFill>
                <a:latin typeface="Montserrat" panose="00000500000000000000" pitchFamily="50" charset="0"/>
                <a:ea typeface="Montserrat" pitchFamily="34" charset="-122"/>
                <a:cs typeface="Montserrat" pitchFamily="34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E2FFD5-D030-0EEC-D02C-435A14E1DE45}"/>
                </a:ext>
              </a:extLst>
            </p:cNvPr>
            <p:cNvSpPr txBox="1"/>
            <p:nvPr/>
          </p:nvSpPr>
          <p:spPr>
            <a:xfrm>
              <a:off x="679450" y="5105681"/>
              <a:ext cx="520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Operation on incompatible types: 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"2" + 2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F677A0-62A1-2C5A-5547-3E51A3130EDC}"/>
                </a:ext>
              </a:extLst>
            </p:cNvPr>
            <p:cNvSpPr txBox="1"/>
            <p:nvPr/>
          </p:nvSpPr>
          <p:spPr>
            <a:xfrm>
              <a:off x="679450" y="4850926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err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TypeError</a:t>
              </a:r>
              <a:endParaRPr lang="en-US" b="1">
                <a:solidFill>
                  <a:schemeClr val="bg1"/>
                </a:solidFill>
                <a:latin typeface="Montserrat" panose="00000500000000000000" pitchFamily="50" charset="0"/>
                <a:ea typeface="Montserrat" pitchFamily="34" charset="-122"/>
                <a:cs typeface="Montserrat" pitchFamily="34" charset="-12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9D8258-3D2F-80D5-6F59-227F5A9B9056}"/>
                </a:ext>
              </a:extLst>
            </p:cNvPr>
            <p:cNvSpPr txBox="1"/>
            <p:nvPr/>
          </p:nvSpPr>
          <p:spPr>
            <a:xfrm>
              <a:off x="6438900" y="2369408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List index out of range: </a:t>
              </a:r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my_list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[99]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5F0C1-E82B-3EA7-754C-53DA947ADFF2}"/>
                </a:ext>
              </a:extLst>
            </p:cNvPr>
            <p:cNvSpPr txBox="1"/>
            <p:nvPr/>
          </p:nvSpPr>
          <p:spPr>
            <a:xfrm>
              <a:off x="6438900" y="2114653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IndexError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171FED-0777-AAEC-BE24-9B41541CA5D8}"/>
                </a:ext>
              </a:extLst>
            </p:cNvPr>
            <p:cNvSpPr txBox="1"/>
            <p:nvPr/>
          </p:nvSpPr>
          <p:spPr>
            <a:xfrm>
              <a:off x="6438900" y="3615258"/>
              <a:ext cx="40649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Dictionary key not found: </a:t>
              </a:r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my_dict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["missing"]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6CEF74-BDF5-F8BB-FB1A-1CF04D17E109}"/>
                </a:ext>
              </a:extLst>
            </p:cNvPr>
            <p:cNvSpPr txBox="1"/>
            <p:nvPr/>
          </p:nvSpPr>
          <p:spPr>
            <a:xfrm>
              <a:off x="6438900" y="3360503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KeyError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61B7897-758D-EAB6-880D-8A19F202FE0C}"/>
                </a:ext>
              </a:extLst>
            </p:cNvPr>
            <p:cNvSpPr/>
            <p:nvPr/>
          </p:nvSpPr>
          <p:spPr>
            <a:xfrm>
              <a:off x="6096000" y="4664311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934242-0A5A-07A7-2BBB-2368F35044E0}"/>
                </a:ext>
              </a:extLst>
            </p:cNvPr>
            <p:cNvSpPr txBox="1"/>
            <p:nvPr/>
          </p:nvSpPr>
          <p:spPr>
            <a:xfrm>
              <a:off x="6463602" y="5091165"/>
              <a:ext cx="520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Missing file: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("nonexistent.txt")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A9B012-1A60-9A5A-BA13-3FC302361290}"/>
                </a:ext>
              </a:extLst>
            </p:cNvPr>
            <p:cNvSpPr txBox="1"/>
            <p:nvPr/>
          </p:nvSpPr>
          <p:spPr>
            <a:xfrm>
              <a:off x="6463602" y="4836410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FileNotFoundError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5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98973-046C-3515-E148-618BAAB4D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03A317-0AF7-EC2B-B07C-0095C97389C4}"/>
              </a:ext>
            </a:extLst>
          </p:cNvPr>
          <p:cNvGrpSpPr/>
          <p:nvPr/>
        </p:nvGrpSpPr>
        <p:grpSpPr>
          <a:xfrm>
            <a:off x="749998" y="1389888"/>
            <a:ext cx="5621021" cy="3772199"/>
            <a:chOff x="-3373121" y="3175777"/>
            <a:chExt cx="5621021" cy="261542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8E18AFA-31AC-7590-A906-B43DFC2F28F6}"/>
                </a:ext>
              </a:extLst>
            </p:cNvPr>
            <p:cNvSpPr/>
            <p:nvPr/>
          </p:nvSpPr>
          <p:spPr>
            <a:xfrm>
              <a:off x="-3373121" y="3175777"/>
              <a:ext cx="5621021" cy="2615423"/>
            </a:xfrm>
            <a:prstGeom prst="roundRect">
              <a:avLst>
                <a:gd name="adj" fmla="val 303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7658B084-3944-3138-5942-EB27AB9FCFEA}"/>
                </a:ext>
              </a:extLst>
            </p:cNvPr>
            <p:cNvSpPr txBox="1"/>
            <p:nvPr/>
          </p:nvSpPr>
          <p:spPr>
            <a:xfrm>
              <a:off x="-3358528" y="3209128"/>
              <a:ext cx="56064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AAABB8"/>
                </a:solidFill>
                <a:latin typeface="Consolas" panose="020B0609020204030204" pitchFamily="49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24266B69-3EBE-FFD8-48EB-C20488A4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3600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try-except Block</a:t>
            </a: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4C59C-935B-E515-0DB8-722E99F4D0CA}"/>
              </a:ext>
            </a:extLst>
          </p:cNvPr>
          <p:cNvSpPr txBox="1"/>
          <p:nvPr/>
        </p:nvSpPr>
        <p:spPr>
          <a:xfrm>
            <a:off x="6754834" y="2299037"/>
            <a:ext cx="43373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try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:</a:t>
            </a:r>
          </a:p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Contains the code that might cause an exception</a:t>
            </a:r>
          </a:p>
          <a:p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except</a:t>
            </a:r>
          </a:p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Specifies what to do when specific errors occur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D30660-B8CB-516B-ED24-985A708A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88" y="1695913"/>
            <a:ext cx="4891312" cy="31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2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840F2-943D-CCF1-7284-FE3D3E44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2E5A8C-5D3B-265B-0F53-02886DCDA8B2}"/>
              </a:ext>
            </a:extLst>
          </p:cNvPr>
          <p:cNvSpPr txBox="1"/>
          <p:nvPr/>
        </p:nvSpPr>
        <p:spPr>
          <a:xfrm>
            <a:off x="1897588" y="4455426"/>
            <a:ext cx="7875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Purpose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: Runs code only if the try block executes without exceptions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Benefit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: Separates normal flow from error handling for clearer, more maintainable code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04F6721-DEEB-DC01-CAAC-C76AF0446DF4}"/>
              </a:ext>
            </a:extLst>
          </p:cNvPr>
          <p:cNvSpPr txBox="1">
            <a:spLocks/>
          </p:cNvSpPr>
          <p:nvPr/>
        </p:nvSpPr>
        <p:spPr>
          <a:xfrm>
            <a:off x="749998" y="403600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else Clause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E23E1B-1C85-FD97-15DB-758BF773C13F}"/>
              </a:ext>
            </a:extLst>
          </p:cNvPr>
          <p:cNvSpPr/>
          <p:nvPr/>
        </p:nvSpPr>
        <p:spPr>
          <a:xfrm>
            <a:off x="1951038" y="1524000"/>
            <a:ext cx="7269162" cy="2489201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F62B8-F2FF-FF8E-19E3-C275255E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21" y="1676377"/>
            <a:ext cx="6522996" cy="21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3F01-0494-FA73-9B6C-8705E41C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E79881-03A4-1256-B240-88EC06097B80}"/>
              </a:ext>
            </a:extLst>
          </p:cNvPr>
          <p:cNvSpPr/>
          <p:nvPr/>
        </p:nvSpPr>
        <p:spPr>
          <a:xfrm>
            <a:off x="1223426" y="1989139"/>
            <a:ext cx="4144222" cy="3594552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884CE5-B94B-4E86-53EF-564C9801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finally Clause</a:t>
            </a: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7E36B-92F5-3C6E-4B64-DDEA409CC9BD}"/>
              </a:ext>
            </a:extLst>
          </p:cNvPr>
          <p:cNvSpPr txBox="1"/>
          <p:nvPr/>
        </p:nvSpPr>
        <p:spPr>
          <a:xfrm>
            <a:off x="7120214" y="3429000"/>
            <a:ext cx="4251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5274D"/>
                </a:solidFill>
              </a:rPr>
              <a:t>Executes code regardless of whether an exception occurs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5A404-18BC-48B2-B0C3-9531373D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80" y="2137558"/>
            <a:ext cx="3782912" cy="32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38E3-8723-3F86-3970-0284B161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A33DF2-EBF6-DA5E-1D8A-351A1660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finally Clause</a:t>
            </a: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A775A-6378-B8E0-BD86-745B16E2615B}"/>
              </a:ext>
            </a:extLst>
          </p:cNvPr>
          <p:cNvSpPr txBox="1"/>
          <p:nvPr/>
        </p:nvSpPr>
        <p:spPr>
          <a:xfrm>
            <a:off x="1244600" y="3658547"/>
            <a:ext cx="2564724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Resource cleanup</a:t>
            </a:r>
            <a:endParaRPr lang="en-US" b="1">
              <a:solidFill>
                <a:srgbClr val="25274D"/>
              </a:solidFill>
              <a:latin typeface="Montserrat" panose="00000500000000000000" pitchFamily="2" charset="0"/>
              <a:ea typeface="Montserrat Bold" pitchFamily="34" charset="-122"/>
              <a:cs typeface="Montserrat Bold" pitchFamily="34" charset="-120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Close files, database connections and network sockets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8077A-C7F7-1BB9-C8CB-881BF2B2D6B6}"/>
              </a:ext>
            </a:extLst>
          </p:cNvPr>
          <p:cNvSpPr txBox="1"/>
          <p:nvPr/>
        </p:nvSpPr>
        <p:spPr>
          <a:xfrm>
            <a:off x="4676960" y="3652279"/>
            <a:ext cx="2849860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State reset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Resets application state or flags after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CE3F0-737F-B4AE-7FDB-39DE9AE7B3A9}"/>
              </a:ext>
            </a:extLst>
          </p:cNvPr>
          <p:cNvSpPr txBox="1"/>
          <p:nvPr/>
        </p:nvSpPr>
        <p:spPr>
          <a:xfrm>
            <a:off x="8343656" y="3633230"/>
            <a:ext cx="2645264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Logging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Logs whether an operation completed or failed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56E374-A941-607C-0AE0-0683BDEB161D}"/>
              </a:ext>
            </a:extLst>
          </p:cNvPr>
          <p:cNvGrpSpPr/>
          <p:nvPr/>
        </p:nvGrpSpPr>
        <p:grpSpPr>
          <a:xfrm>
            <a:off x="1689100" y="1816100"/>
            <a:ext cx="1651000" cy="1651000"/>
            <a:chOff x="1689100" y="1816100"/>
            <a:chExt cx="1651000" cy="1651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BEA9E0A-67EA-9144-3A30-8E767535A50B}"/>
                </a:ext>
              </a:extLst>
            </p:cNvPr>
            <p:cNvSpPr/>
            <p:nvPr/>
          </p:nvSpPr>
          <p:spPr>
            <a:xfrm>
              <a:off x="1689100" y="1816100"/>
              <a:ext cx="1651000" cy="1651000"/>
            </a:xfrm>
            <a:prstGeom prst="ellipse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831374F-051D-04D4-3941-7636C367E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7290" y="2223604"/>
              <a:ext cx="874620" cy="83599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1E5E17-9DAC-3D74-417D-A8A03174C78A}"/>
              </a:ext>
            </a:extLst>
          </p:cNvPr>
          <p:cNvGrpSpPr/>
          <p:nvPr/>
        </p:nvGrpSpPr>
        <p:grpSpPr>
          <a:xfrm>
            <a:off x="5264944" y="1816100"/>
            <a:ext cx="1651000" cy="1651000"/>
            <a:chOff x="5264944" y="1816100"/>
            <a:chExt cx="1651000" cy="1651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1A9F10-684C-22BD-6182-D59CB419556A}"/>
                </a:ext>
              </a:extLst>
            </p:cNvPr>
            <p:cNvSpPr/>
            <p:nvPr/>
          </p:nvSpPr>
          <p:spPr>
            <a:xfrm>
              <a:off x="5264944" y="1816100"/>
              <a:ext cx="1651000" cy="1651000"/>
            </a:xfrm>
            <a:prstGeom prst="ellipse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7FF023A-4945-714B-ACD7-A327767D8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95747" y="2148420"/>
              <a:ext cx="989395" cy="9863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8385BB-D2F1-9AAE-2166-A08320BEB663}"/>
              </a:ext>
            </a:extLst>
          </p:cNvPr>
          <p:cNvGrpSpPr/>
          <p:nvPr/>
        </p:nvGrpSpPr>
        <p:grpSpPr>
          <a:xfrm>
            <a:off x="8840788" y="1816100"/>
            <a:ext cx="1651000" cy="1651000"/>
            <a:chOff x="8840788" y="1816100"/>
            <a:chExt cx="1651000" cy="1651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DCCBCD-8E1A-8843-8699-D90BA75D3F64}"/>
                </a:ext>
              </a:extLst>
            </p:cNvPr>
            <p:cNvSpPr/>
            <p:nvPr/>
          </p:nvSpPr>
          <p:spPr>
            <a:xfrm>
              <a:off x="8840788" y="1816100"/>
              <a:ext cx="1651000" cy="1651000"/>
            </a:xfrm>
            <a:prstGeom prst="ellipse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CAE7399-8219-FBC8-A291-C063C39B8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23942" y="2199254"/>
              <a:ext cx="884692" cy="884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3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D755-6205-5031-C785-39C506E3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E62D81-144E-0E52-DBF4-5B83B2E0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Raising Exceptions</a:t>
            </a: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6E1F8-E983-81ED-75F5-6160EFD70EBC}"/>
              </a:ext>
            </a:extLst>
          </p:cNvPr>
          <p:cNvSpPr txBox="1"/>
          <p:nvPr/>
        </p:nvSpPr>
        <p:spPr>
          <a:xfrm>
            <a:off x="7233137" y="3513105"/>
            <a:ext cx="4138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Use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 b="1">
                <a:solidFill>
                  <a:srgbClr val="2527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raise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to trigger custom exceptions when invalid conditions occur.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FEB35E-451A-06F4-C5DA-298665537198}"/>
              </a:ext>
            </a:extLst>
          </p:cNvPr>
          <p:cNvSpPr/>
          <p:nvPr/>
        </p:nvSpPr>
        <p:spPr>
          <a:xfrm>
            <a:off x="731837" y="1686295"/>
            <a:ext cx="6215228" cy="4583875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1C98A-644E-5975-2C3B-963725F0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7" y="1989138"/>
            <a:ext cx="5672058" cy="39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76A1-C815-6499-55DC-F7355C5A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49E64-A3F2-1377-7DF5-F199A37DD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raise to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E93F1E-D988-4EC4-66F5-8A1DD5D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Raising Exceptions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0FA020-6EEB-393D-CA47-33FB3F918513}"/>
              </a:ext>
            </a:extLst>
          </p:cNvPr>
          <p:cNvGrpSpPr/>
          <p:nvPr/>
        </p:nvGrpSpPr>
        <p:grpSpPr>
          <a:xfrm>
            <a:off x="1244600" y="2378808"/>
            <a:ext cx="9744320" cy="2488778"/>
            <a:chOff x="1244600" y="2378808"/>
            <a:chExt cx="9744320" cy="2488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CFC4C9-BFC0-0C36-E2EB-1AD80AE00433}"/>
                </a:ext>
              </a:extLst>
            </p:cNvPr>
            <p:cNvSpPr txBox="1"/>
            <p:nvPr/>
          </p:nvSpPr>
          <p:spPr>
            <a:xfrm>
              <a:off x="1244600" y="4221255"/>
              <a:ext cx="25647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  <a:ea typeface="Montserrat Bold" pitchFamily="34" charset="-122"/>
                  <a:cs typeface="Montserrat Bold" pitchFamily="34" charset="-120"/>
                </a:rPr>
                <a:t>Enforce business rules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919323-9FB5-29FB-1037-36AE2D412529}"/>
                </a:ext>
              </a:extLst>
            </p:cNvPr>
            <p:cNvSpPr txBox="1"/>
            <p:nvPr/>
          </p:nvSpPr>
          <p:spPr>
            <a:xfrm>
              <a:off x="4676960" y="4214987"/>
              <a:ext cx="2849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  <a:ea typeface="Montserrat Bold" pitchFamily="34" charset="-122"/>
                  <a:cs typeface="Montserrat Bold" pitchFamily="34" charset="-120"/>
                </a:rPr>
                <a:t>Validate input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D46D10-4697-415C-E2C7-85DB2960FEDE}"/>
                </a:ext>
              </a:extLst>
            </p:cNvPr>
            <p:cNvSpPr txBox="1"/>
            <p:nvPr/>
          </p:nvSpPr>
          <p:spPr>
            <a:xfrm>
              <a:off x="8343656" y="4195938"/>
              <a:ext cx="26452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  <a:ea typeface="Montserrat Bold" pitchFamily="34" charset="-122"/>
                  <a:cs typeface="Montserrat Bold" pitchFamily="34" charset="-120"/>
                </a:rPr>
                <a:t>Signal impossible conditions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050858-57EE-71C4-10EC-138231805C6F}"/>
                </a:ext>
              </a:extLst>
            </p:cNvPr>
            <p:cNvSpPr/>
            <p:nvPr/>
          </p:nvSpPr>
          <p:spPr>
            <a:xfrm>
              <a:off x="8840788" y="2378808"/>
              <a:ext cx="1651000" cy="1651000"/>
            </a:xfrm>
            <a:prstGeom prst="ellipse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5D3EB3-E085-46A7-FD90-8393EB7AB2C2}"/>
                </a:ext>
              </a:extLst>
            </p:cNvPr>
            <p:cNvGrpSpPr/>
            <p:nvPr/>
          </p:nvGrpSpPr>
          <p:grpSpPr>
            <a:xfrm>
              <a:off x="1689100" y="2378808"/>
              <a:ext cx="1651000" cy="1651000"/>
              <a:chOff x="1689100" y="2378808"/>
              <a:chExt cx="1651000" cy="1651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F00540-130A-891A-35A4-BC653C357F7B}"/>
                  </a:ext>
                </a:extLst>
              </p:cNvPr>
              <p:cNvSpPr/>
              <p:nvPr/>
            </p:nvSpPr>
            <p:spPr>
              <a:xfrm>
                <a:off x="1689100" y="2378808"/>
                <a:ext cx="1651000" cy="1651000"/>
              </a:xfrm>
              <a:prstGeom prst="ellipse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1CE82EE-AF16-27EC-D354-941C919D1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127173" y="2761796"/>
                <a:ext cx="774855" cy="885025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18646E-A029-EA87-35C1-B90CB5DAB797}"/>
                </a:ext>
              </a:extLst>
            </p:cNvPr>
            <p:cNvGrpSpPr/>
            <p:nvPr/>
          </p:nvGrpSpPr>
          <p:grpSpPr>
            <a:xfrm>
              <a:off x="5264944" y="2378808"/>
              <a:ext cx="1651000" cy="1651000"/>
              <a:chOff x="5264944" y="2378808"/>
              <a:chExt cx="1651000" cy="1651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51968C-4A83-CEBB-173B-210047E7295D}"/>
                  </a:ext>
                </a:extLst>
              </p:cNvPr>
              <p:cNvSpPr/>
              <p:nvPr/>
            </p:nvSpPr>
            <p:spPr>
              <a:xfrm>
                <a:off x="5264944" y="2378808"/>
                <a:ext cx="1651000" cy="1651000"/>
              </a:xfrm>
              <a:prstGeom prst="ellipse">
                <a:avLst/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4DA82024-21FA-08B3-4DE8-DC84D4CA4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64792" y="2758624"/>
                <a:ext cx="851305" cy="891368"/>
              </a:xfrm>
              <a:prstGeom prst="rect">
                <a:avLst/>
              </a:prstGeom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7C1470F-6DA9-38F7-8AA9-9B0CC38C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22274" y="2735255"/>
              <a:ext cx="888028" cy="93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0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2DE98-DA65-6F52-3D9F-FCDA74A0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BA42A5-005E-6307-9515-04FEFDC6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55516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br>
              <a:rPr lang="en-US"/>
            </a:b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A529AC-4566-4D55-E2A1-8F4A544989B8}"/>
              </a:ext>
            </a:extLst>
          </p:cNvPr>
          <p:cNvGrpSpPr/>
          <p:nvPr/>
        </p:nvGrpSpPr>
        <p:grpSpPr>
          <a:xfrm>
            <a:off x="723900" y="1867488"/>
            <a:ext cx="10668000" cy="4368799"/>
            <a:chOff x="723900" y="1306286"/>
            <a:chExt cx="10668000" cy="436879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B3619C-CC1B-ABDC-99D3-191F7FF9C1D4}"/>
                </a:ext>
              </a:extLst>
            </p:cNvPr>
            <p:cNvSpPr/>
            <p:nvPr/>
          </p:nvSpPr>
          <p:spPr>
            <a:xfrm>
              <a:off x="723900" y="1494971"/>
              <a:ext cx="162560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F59BA82-F518-EE87-97B7-7A8FAD7811A1}"/>
                </a:ext>
              </a:extLst>
            </p:cNvPr>
            <p:cNvSpPr/>
            <p:nvPr/>
          </p:nvSpPr>
          <p:spPr>
            <a:xfrm>
              <a:off x="1435099" y="1313375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6008E4-BEFE-EA05-80CC-E6172DC48CEF}"/>
                </a:ext>
              </a:extLst>
            </p:cNvPr>
            <p:cNvSpPr txBox="1"/>
            <p:nvPr/>
          </p:nvSpPr>
          <p:spPr>
            <a:xfrm>
              <a:off x="2360383" y="1576196"/>
              <a:ext cx="359047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Catch specific exceptions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ValueError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ZeroDivisionError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, not just bare except: which can hide bugs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ED2EA6-FA3D-D022-175C-FADCDD0DBBC4}"/>
                </a:ext>
              </a:extLst>
            </p:cNvPr>
            <p:cNvSpPr/>
            <p:nvPr/>
          </p:nvSpPr>
          <p:spPr>
            <a:xfrm>
              <a:off x="1435099" y="3672115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964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5ABD1C-4AF0-05ED-0476-3E79B5C9EE77}"/>
                </a:ext>
              </a:extLst>
            </p:cNvPr>
            <p:cNvSpPr txBox="1"/>
            <p:nvPr/>
          </p:nvSpPr>
          <p:spPr>
            <a:xfrm>
              <a:off x="2360384" y="4350435"/>
              <a:ext cx="34453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Give error messages that guide users to resolve issues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79FABCD-2E2F-9E25-26BD-FC086A37D8EF}"/>
                </a:ext>
              </a:extLst>
            </p:cNvPr>
            <p:cNvSpPr/>
            <p:nvPr/>
          </p:nvSpPr>
          <p:spPr>
            <a:xfrm>
              <a:off x="6876143" y="1306286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E9C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C0AB9-9E3A-E849-34E4-3CF4C4710B40}"/>
                </a:ext>
              </a:extLst>
            </p:cNvPr>
            <p:cNvSpPr txBox="1"/>
            <p:nvPr/>
          </p:nvSpPr>
          <p:spPr>
            <a:xfrm>
              <a:off x="7801428" y="1846106"/>
              <a:ext cx="309426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Wrap only the lines that may raise exceptions, not large code blocks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CE0F63A-F4B8-2241-FA67-288025AD544F}"/>
                </a:ext>
              </a:extLst>
            </p:cNvPr>
            <p:cNvSpPr/>
            <p:nvPr/>
          </p:nvSpPr>
          <p:spPr>
            <a:xfrm>
              <a:off x="6164944" y="3860800"/>
              <a:ext cx="162560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8858A89-2BE7-A23F-5AF8-2D618F5598C7}"/>
                </a:ext>
              </a:extLst>
            </p:cNvPr>
            <p:cNvSpPr/>
            <p:nvPr/>
          </p:nvSpPr>
          <p:spPr>
            <a:xfrm>
              <a:off x="6876143" y="3672115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4360D-C608-8C33-D16F-9D97BC26DF53}"/>
                </a:ext>
              </a:extLst>
            </p:cNvPr>
            <p:cNvSpPr txBox="1"/>
            <p:nvPr/>
          </p:nvSpPr>
          <p:spPr>
            <a:xfrm>
              <a:off x="7801428" y="4211935"/>
              <a:ext cx="309426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Use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finally 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or context managers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(with statement)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 for cleanup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8289AE-AFF7-589B-23FB-D14C9EE37C8C}"/>
                </a:ext>
              </a:extLst>
            </p:cNvPr>
            <p:cNvSpPr/>
            <p:nvPr/>
          </p:nvSpPr>
          <p:spPr>
            <a:xfrm>
              <a:off x="6164944" y="1494971"/>
              <a:ext cx="1625600" cy="1625600"/>
            </a:xfrm>
            <a:prstGeom prst="round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7E723B0-EAF9-E58A-320E-EDDDEE22119C}"/>
                </a:ext>
              </a:extLst>
            </p:cNvPr>
            <p:cNvSpPr/>
            <p:nvPr/>
          </p:nvSpPr>
          <p:spPr>
            <a:xfrm>
              <a:off x="723900" y="3860800"/>
              <a:ext cx="1625600" cy="1625600"/>
            </a:xfrm>
            <a:prstGeom prst="round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71442E-D8A8-CA8C-3B34-205E0D091394}"/>
                </a:ext>
              </a:extLst>
            </p:cNvPr>
            <p:cNvSpPr txBox="1"/>
            <p:nvPr/>
          </p:nvSpPr>
          <p:spPr>
            <a:xfrm>
              <a:off x="794657" y="1984606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Be specific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0F6A4-2C73-CEB7-7D87-4CE17481D889}"/>
                </a:ext>
              </a:extLst>
            </p:cNvPr>
            <p:cNvSpPr txBox="1"/>
            <p:nvPr/>
          </p:nvSpPr>
          <p:spPr>
            <a:xfrm>
              <a:off x="6217557" y="1846106"/>
              <a:ext cx="148408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Keep try blocks small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C4482E-8B29-3DF2-0E5F-A6BD019CC486}"/>
                </a:ext>
              </a:extLst>
            </p:cNvPr>
            <p:cNvSpPr txBox="1"/>
            <p:nvPr/>
          </p:nvSpPr>
          <p:spPr>
            <a:xfrm>
              <a:off x="794657" y="4211935"/>
              <a:ext cx="148408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Provide helpful messages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94C401-6CF8-48FC-7D80-63D4A0AE55EA}"/>
                </a:ext>
              </a:extLst>
            </p:cNvPr>
            <p:cNvSpPr txBox="1"/>
            <p:nvPr/>
          </p:nvSpPr>
          <p:spPr>
            <a:xfrm>
              <a:off x="6235701" y="4350435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Clean up resources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54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E51BA-8A9B-A758-C44C-9AB59AA8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5E0ED-E562-4CAF-A7A6-76110F35C3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8" y="2376566"/>
            <a:ext cx="8980155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Using Python Libraries</a:t>
            </a:r>
            <a:endParaRPr lang="en-US" sz="360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A6012804-5C3F-A6CA-3706-89D43B55C457}"/>
              </a:ext>
            </a:extLst>
          </p:cNvPr>
          <p:cNvSpPr/>
          <p:nvPr/>
        </p:nvSpPr>
        <p:spPr>
          <a:xfrm>
            <a:off x="749999" y="3715876"/>
            <a:ext cx="9016571" cy="41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300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&amp; Third-Party Modules in Action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2FD86F8-B916-846D-1A43-97904CBCA118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2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5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ACBD0-2560-87BB-E457-9709495E5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400">
                <a:latin typeface="Montserrat"/>
                <a:cs typeface="Arial"/>
              </a:rPr>
              <a:t>Working with Libraries</a:t>
            </a:r>
          </a:p>
        </p:txBody>
      </p:sp>
    </p:spTree>
    <p:extLst>
      <p:ext uri="{BB962C8B-B14F-4D97-AF65-F5344CB8AC3E}">
        <p14:creationId xmlns:p14="http://schemas.microsoft.com/office/powerpoint/2010/main" val="219690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9480-99DD-CC97-D6C7-EAFEB329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550CDE-1E30-6B8A-1E2E-9563EDE0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Libraries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1117E-4E80-7991-A153-D6BC86035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Pre-Written Code for Ready-to-Use Functionality</a:t>
            </a:r>
          </a:p>
        </p:txBody>
      </p:sp>
      <p:pic>
        <p:nvPicPr>
          <p:cNvPr id="10" name="Picture Placeholder 9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F3C98D8C-2A01-72E9-08AE-8EB3CFDDAB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r="2716"/>
          <a:stretch>
            <a:fillRect/>
          </a:stretch>
        </p:blipFill>
        <p:spPr>
          <a:xfrm>
            <a:off x="911225" y="2398832"/>
            <a:ext cx="4904970" cy="3076573"/>
          </a:xfr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CC053D1-FB5F-7D0E-0B80-5AF1FC9D5A7A}"/>
              </a:ext>
            </a:extLst>
          </p:cNvPr>
          <p:cNvGrpSpPr/>
          <p:nvPr/>
        </p:nvGrpSpPr>
        <p:grpSpPr>
          <a:xfrm>
            <a:off x="5960938" y="2095500"/>
            <a:ext cx="5842556" cy="3683236"/>
            <a:chOff x="5913438" y="1952625"/>
            <a:chExt cx="5842556" cy="3683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30FFAE-DBE1-9E13-F90A-52DD4204C32A}"/>
                </a:ext>
              </a:extLst>
            </p:cNvPr>
            <p:cNvGrpSpPr/>
            <p:nvPr/>
          </p:nvGrpSpPr>
          <p:grpSpPr>
            <a:xfrm>
              <a:off x="5913438" y="1952625"/>
              <a:ext cx="5842556" cy="3683236"/>
              <a:chOff x="5913438" y="1952625"/>
              <a:chExt cx="5842556" cy="368323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90B6ED9-F1ED-2323-A838-1695DB649DAA}"/>
                  </a:ext>
                </a:extLst>
              </p:cNvPr>
              <p:cNvGrpSpPr/>
              <p:nvPr/>
            </p:nvGrpSpPr>
            <p:grpSpPr>
              <a:xfrm>
                <a:off x="5913438" y="1952625"/>
                <a:ext cx="5842556" cy="3683236"/>
                <a:chOff x="5913438" y="1952625"/>
                <a:chExt cx="5842556" cy="368323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AD03EB88-99D9-58A9-CB09-B9F902B6505E}"/>
                    </a:ext>
                  </a:extLst>
                </p:cNvPr>
                <p:cNvGrpSpPr/>
                <p:nvPr/>
              </p:nvGrpSpPr>
              <p:grpSpPr>
                <a:xfrm>
                  <a:off x="5913438" y="1952625"/>
                  <a:ext cx="5842556" cy="3683236"/>
                  <a:chOff x="6096000" y="1952625"/>
                  <a:chExt cx="6241868" cy="3683236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9770DDA0-12F1-9B96-2ED3-CA31B41EB02D}"/>
                      </a:ext>
                    </a:extLst>
                  </p:cNvPr>
                  <p:cNvSpPr/>
                  <p:nvPr/>
                </p:nvSpPr>
                <p:spPr>
                  <a:xfrm>
                    <a:off x="6179248" y="1952625"/>
                    <a:ext cx="5574602" cy="9715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9A963BE9-B835-6260-0544-B1D46AABA27F}"/>
                      </a:ext>
                    </a:extLst>
                  </p:cNvPr>
                  <p:cNvSpPr/>
                  <p:nvPr/>
                </p:nvSpPr>
                <p:spPr>
                  <a:xfrm>
                    <a:off x="6179248" y="3305780"/>
                    <a:ext cx="5574602" cy="9715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E9CC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4AC173B-8A61-658C-7786-A0C52B553CBB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8" y="2237060"/>
                    <a:ext cx="4446556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Use existing solutions instead of building from scratch</a:t>
                    </a:r>
                    <a:endParaRPr lang="en-US">
                      <a:solidFill>
                        <a:schemeClr val="bg1"/>
                      </a:solidFill>
                      <a:latin typeface="Courier New" panose="02070309020205020404" pitchFamily="49" charset="0"/>
                      <a:ea typeface="Montserrat" pitchFamily="34" charset="-122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0EA7F63-C7FD-BC33-F3BE-33ED177903C5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8" y="1982305"/>
                    <a:ext cx="507365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Saves time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D45D1D4-356D-8F13-AF61-3782D40F738B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9" y="3615258"/>
                    <a:ext cx="442455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Leverage thoroughly tested code from experts</a:t>
                    </a:r>
                    <a:endParaRPr lang="en-US">
                      <a:solidFill>
                        <a:schemeClr val="bg1"/>
                      </a:solidFill>
                      <a:latin typeface="Courier New" panose="02070309020205020404" pitchFamily="49" charset="0"/>
                      <a:ea typeface="Montserrat" pitchFamily="34" charset="-122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2D74085-1AEB-5298-C28D-00AA186E90F9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8" y="3360503"/>
                    <a:ext cx="507365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Reduces errors</a:t>
                    </a:r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1BE26ED2-74AC-2D0F-3C06-291245969736}"/>
                      </a:ext>
                    </a:extLst>
                  </p:cNvPr>
                  <p:cNvSpPr/>
                  <p:nvPr/>
                </p:nvSpPr>
                <p:spPr>
                  <a:xfrm>
                    <a:off x="6096000" y="4664311"/>
                    <a:ext cx="5574602" cy="9715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964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8D8AEB-1218-A6DD-24F6-CAF214D5EF0C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8" y="4938766"/>
                    <a:ext cx="520700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Promote modular programming practices</a:t>
                    </a:r>
                    <a:endParaRPr lang="en-US">
                      <a:solidFill>
                        <a:schemeClr val="bg1"/>
                      </a:solidFill>
                      <a:latin typeface="Courier New" panose="02070309020205020404" pitchFamily="49" charset="0"/>
                      <a:ea typeface="Montserrat" pitchFamily="34" charset="-122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372DAF1-B5B9-F6CE-ACFE-925C1C1F146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868" y="4684011"/>
                    <a:ext cx="507365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latin typeface="Montserrat" panose="00000500000000000000" pitchFamily="50" charset="0"/>
                        <a:ea typeface="Montserrat" pitchFamily="34" charset="-122"/>
                        <a:cs typeface="Montserrat" pitchFamily="34" charset="-120"/>
                      </a:rPr>
                      <a:t>Encourages reuse</a:t>
                    </a:r>
                  </a:p>
                </p:txBody>
              </p:sp>
            </p:grpSp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73BC3652-37C4-0C29-0338-FA691D4D0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148" y="2134705"/>
                  <a:ext cx="562226" cy="607391"/>
                </a:xfrm>
                <a:prstGeom prst="rect">
                  <a:avLst/>
                </a:prstGeom>
              </p:spPr>
            </p:pic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DAB674BC-92F1-51F7-0DB9-A3A946B06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11395" y="3482331"/>
                <a:ext cx="621875" cy="618449"/>
              </a:xfrm>
              <a:prstGeom prst="rect">
                <a:avLst/>
              </a:prstGeom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BFB622A-FD63-5E92-3591-B53B8835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5027" y="4863919"/>
              <a:ext cx="719302" cy="58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1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4291-1F60-40ED-61E9-1032A2233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FA3757C5-E940-4361-2284-E5CB41489097}"/>
              </a:ext>
            </a:extLst>
          </p:cNvPr>
          <p:cNvSpPr txBox="1">
            <a:spLocks/>
          </p:cNvSpPr>
          <p:nvPr/>
        </p:nvSpPr>
        <p:spPr>
          <a:xfrm>
            <a:off x="749998" y="396901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Libraries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AD3D8E0-57B7-A2EE-DEED-E199FF427C0B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Common Examples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BCFFAE-5268-9168-B34C-E9456DFE3AE0}"/>
              </a:ext>
            </a:extLst>
          </p:cNvPr>
          <p:cNvSpPr/>
          <p:nvPr/>
        </p:nvSpPr>
        <p:spPr>
          <a:xfrm rot="2700000">
            <a:off x="1915585" y="3738282"/>
            <a:ext cx="2442630" cy="2442630"/>
          </a:xfrm>
          <a:prstGeom prst="roundRect">
            <a:avLst/>
          </a:prstGeom>
          <a:solidFill>
            <a:srgbClr val="2527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AFEFE66-1321-7F4A-6CC4-1AB1131EFFE2}"/>
              </a:ext>
            </a:extLst>
          </p:cNvPr>
          <p:cNvSpPr/>
          <p:nvPr/>
        </p:nvSpPr>
        <p:spPr>
          <a:xfrm rot="2700000">
            <a:off x="3888318" y="1896783"/>
            <a:ext cx="2442630" cy="2442630"/>
          </a:xfrm>
          <a:prstGeom prst="roundRect">
            <a:avLst/>
          </a:prstGeom>
          <a:solidFill>
            <a:srgbClr val="2E9C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7D9F40-6112-4372-41CD-2F1B919622D4}"/>
              </a:ext>
            </a:extLst>
          </p:cNvPr>
          <p:cNvSpPr/>
          <p:nvPr/>
        </p:nvSpPr>
        <p:spPr>
          <a:xfrm rot="2700000">
            <a:off x="5861051" y="3738282"/>
            <a:ext cx="2442630" cy="2442630"/>
          </a:xfrm>
          <a:prstGeom prst="roundRect">
            <a:avLst/>
          </a:prstGeom>
          <a:solidFill>
            <a:srgbClr val="2964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38CD80-AC83-DF56-D3A0-0435A61826D0}"/>
              </a:ext>
            </a:extLst>
          </p:cNvPr>
          <p:cNvSpPr/>
          <p:nvPr/>
        </p:nvSpPr>
        <p:spPr>
          <a:xfrm rot="2700000">
            <a:off x="7833785" y="1896783"/>
            <a:ext cx="2442630" cy="2442630"/>
          </a:xfrm>
          <a:prstGeom prst="roundRect">
            <a:avLst/>
          </a:prstGeom>
          <a:solidFill>
            <a:srgbClr val="2527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BA744D-EAAE-2585-B88D-99CA7F9D3131}"/>
              </a:ext>
            </a:extLst>
          </p:cNvPr>
          <p:cNvGrpSpPr/>
          <p:nvPr/>
        </p:nvGrpSpPr>
        <p:grpSpPr>
          <a:xfrm>
            <a:off x="2178050" y="4303225"/>
            <a:ext cx="1917700" cy="1312744"/>
            <a:chOff x="2120900" y="4444821"/>
            <a:chExt cx="1917700" cy="13127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CCB2AE-7BB9-DE77-04C4-263942D4E818}"/>
                </a:ext>
              </a:extLst>
            </p:cNvPr>
            <p:cNvSpPr txBox="1"/>
            <p:nvPr/>
          </p:nvSpPr>
          <p:spPr>
            <a:xfrm>
              <a:off x="2120900" y="4834235"/>
              <a:ext cx="19177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Mathematical operations and functions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4C019F-34ED-1C7A-C8E8-6A76E9CA1695}"/>
                </a:ext>
              </a:extLst>
            </p:cNvPr>
            <p:cNvSpPr txBox="1"/>
            <p:nvPr/>
          </p:nvSpPr>
          <p:spPr>
            <a:xfrm>
              <a:off x="2628900" y="4444821"/>
              <a:ext cx="901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</a:t>
              </a:r>
              <a:endPara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9DB512-A6C5-00E7-10D2-D4282C93DC8C}"/>
              </a:ext>
            </a:extLst>
          </p:cNvPr>
          <p:cNvGrpSpPr/>
          <p:nvPr/>
        </p:nvGrpSpPr>
        <p:grpSpPr>
          <a:xfrm>
            <a:off x="4150783" y="2323227"/>
            <a:ext cx="1917700" cy="1589743"/>
            <a:chOff x="4178300" y="2552521"/>
            <a:chExt cx="1917700" cy="15897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8F0BB3-9B75-1793-89F8-622E0C22465C}"/>
                </a:ext>
              </a:extLst>
            </p:cNvPr>
            <p:cNvSpPr txBox="1"/>
            <p:nvPr/>
          </p:nvSpPr>
          <p:spPr>
            <a:xfrm>
              <a:off x="4178300" y="2941935"/>
              <a:ext cx="19177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Generation of random numbers for simulations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76ECA1-D2C3-544F-B42C-2CF1F16F7083}"/>
                </a:ext>
              </a:extLst>
            </p:cNvPr>
            <p:cNvSpPr txBox="1"/>
            <p:nvPr/>
          </p:nvSpPr>
          <p:spPr>
            <a:xfrm>
              <a:off x="4584700" y="2552521"/>
              <a:ext cx="1104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random</a:t>
              </a:r>
              <a:endPara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9C9652-39E4-3B35-FA90-3B82B4ACA8A6}"/>
              </a:ext>
            </a:extLst>
          </p:cNvPr>
          <p:cNvGrpSpPr/>
          <p:nvPr/>
        </p:nvGrpSpPr>
        <p:grpSpPr>
          <a:xfrm>
            <a:off x="8096250" y="2323227"/>
            <a:ext cx="1917700" cy="1589743"/>
            <a:chOff x="8140700" y="2374721"/>
            <a:chExt cx="1917700" cy="15897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449740-2888-AE0B-B652-807AC6B1B94F}"/>
                </a:ext>
              </a:extLst>
            </p:cNvPr>
            <p:cNvSpPr txBox="1"/>
            <p:nvPr/>
          </p:nvSpPr>
          <p:spPr>
            <a:xfrm>
              <a:off x="8140700" y="2764135"/>
              <a:ext cx="19177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Parsing and manipulating JSON data formats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A8489-BC34-6CAA-A044-E14FB5EA732B}"/>
                </a:ext>
              </a:extLst>
            </p:cNvPr>
            <p:cNvSpPr txBox="1"/>
            <p:nvPr/>
          </p:nvSpPr>
          <p:spPr>
            <a:xfrm>
              <a:off x="8648700" y="2374721"/>
              <a:ext cx="901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json</a:t>
              </a:r>
              <a:endPara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75FACB-728F-3C04-DF00-2E9A44DF4AEB}"/>
              </a:ext>
            </a:extLst>
          </p:cNvPr>
          <p:cNvGrpSpPr/>
          <p:nvPr/>
        </p:nvGrpSpPr>
        <p:grpSpPr>
          <a:xfrm>
            <a:off x="6123516" y="4303225"/>
            <a:ext cx="1917700" cy="1312744"/>
            <a:chOff x="6096000" y="4444821"/>
            <a:chExt cx="1917700" cy="13127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A62834-B75A-B915-9C7E-DDF96908B253}"/>
                </a:ext>
              </a:extLst>
            </p:cNvPr>
            <p:cNvSpPr txBox="1"/>
            <p:nvPr/>
          </p:nvSpPr>
          <p:spPr>
            <a:xfrm>
              <a:off x="6096000" y="4834235"/>
              <a:ext cx="19177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Fetching and working with web data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0C40AC-075B-C39C-9026-3E24EEAD15BE}"/>
                </a:ext>
              </a:extLst>
            </p:cNvPr>
            <p:cNvSpPr txBox="1"/>
            <p:nvPr/>
          </p:nvSpPr>
          <p:spPr>
            <a:xfrm>
              <a:off x="6413500" y="4444821"/>
              <a:ext cx="1282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requests</a:t>
              </a:r>
              <a:endPara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2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4D3F5-D39E-E3FC-14CB-3D7823B9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212FEE-F4B6-681E-4972-F09A3AF0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/>
              <a:t>Importance of Python Libraries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F295D1-F04C-195B-7FF2-5D19D1FFE036}"/>
              </a:ext>
            </a:extLst>
          </p:cNvPr>
          <p:cNvGrpSpPr/>
          <p:nvPr/>
        </p:nvGrpSpPr>
        <p:grpSpPr>
          <a:xfrm>
            <a:off x="462764" y="1722597"/>
            <a:ext cx="11125151" cy="4409444"/>
            <a:chOff x="462764" y="1722597"/>
            <a:chExt cx="11125151" cy="440944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858ADC-DD67-FB6B-9CD2-FEB166F944B7}"/>
                </a:ext>
              </a:extLst>
            </p:cNvPr>
            <p:cNvGrpSpPr/>
            <p:nvPr/>
          </p:nvGrpSpPr>
          <p:grpSpPr>
            <a:xfrm>
              <a:off x="462764" y="1722597"/>
              <a:ext cx="11125151" cy="4409444"/>
              <a:chOff x="462764" y="1722597"/>
              <a:chExt cx="11125151" cy="440944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C4F68BA-A102-06B5-54EF-92C114E74661}"/>
                  </a:ext>
                </a:extLst>
              </p:cNvPr>
              <p:cNvGrpSpPr/>
              <p:nvPr/>
            </p:nvGrpSpPr>
            <p:grpSpPr>
              <a:xfrm>
                <a:off x="462764" y="1722597"/>
                <a:ext cx="11125151" cy="4409444"/>
                <a:chOff x="462764" y="1722597"/>
                <a:chExt cx="11125151" cy="440944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B4EA04C8-9851-7AEB-1C32-D93829EA1218}"/>
                    </a:ext>
                  </a:extLst>
                </p:cNvPr>
                <p:cNvGrpSpPr/>
                <p:nvPr/>
              </p:nvGrpSpPr>
              <p:grpSpPr>
                <a:xfrm>
                  <a:off x="462764" y="1722597"/>
                  <a:ext cx="11125151" cy="4409444"/>
                  <a:chOff x="462764" y="1722597"/>
                  <a:chExt cx="11125151" cy="4409444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261A275-2430-7652-84BD-0C9FC9D8E090}"/>
                      </a:ext>
                    </a:extLst>
                  </p:cNvPr>
                  <p:cNvSpPr txBox="1"/>
                  <p:nvPr/>
                </p:nvSpPr>
                <p:spPr>
                  <a:xfrm>
                    <a:off x="785021" y="4811327"/>
                    <a:ext cx="29463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b="1">
                        <a:solidFill>
                          <a:srgbClr val="25274D"/>
                        </a:solidFill>
                        <a:latin typeface="Montserrat" panose="00000500000000000000" pitchFamily="50" charset="0"/>
                      </a:rPr>
                      <a:t>Access a rich ecosystem</a:t>
                    </a:r>
                  </a:p>
                </p:txBody>
              </p: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BC9100C8-FAB5-7B1C-14EC-3B11EB92ADB3}"/>
                      </a:ext>
                    </a:extLst>
                  </p:cNvPr>
                  <p:cNvGrpSpPr/>
                  <p:nvPr/>
                </p:nvGrpSpPr>
                <p:grpSpPr>
                  <a:xfrm>
                    <a:off x="462764" y="1722597"/>
                    <a:ext cx="3590833" cy="2939814"/>
                    <a:chOff x="462764" y="1888852"/>
                    <a:chExt cx="3590833" cy="2939814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DEC68AFC-8EC6-A056-179D-FFD6D436AD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2764" y="4491519"/>
                      <a:ext cx="3590833" cy="337147"/>
                      <a:chOff x="582906" y="3979026"/>
                      <a:chExt cx="3590833" cy="337147"/>
                    </a:xfrm>
                  </p:grpSpPr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E96E4837-9220-8E43-77BB-A2AD0CF56A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82906" y="4132645"/>
                        <a:ext cx="3590833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25274D"/>
                        </a:solidFill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" name="Sev01">
                        <a:extLst>
                          <a:ext uri="{FF2B5EF4-FFF2-40B4-BE49-F238E27FC236}">
                            <a16:creationId xmlns:a16="http://schemas.microsoft.com/office/drawing/2014/main" id="{02A8AFC8-D631-733A-097E-96A67F3D1C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09749" y="3979026"/>
                        <a:ext cx="337147" cy="33714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25274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5333">
                          <a:solidFill>
                            <a:schemeClr val="bg1"/>
                          </a:solidFill>
                          <a:latin typeface="FontAwesome" pitchFamily="2" charset="0"/>
                        </a:endParaRPr>
                      </a:p>
                    </p:txBody>
                  </p:sp>
                </p:grpSp>
                <p:sp>
                  <p:nvSpPr>
                    <p:cNvPr id="35" name="Down Arrow Callout 133">
                      <a:extLst>
                        <a:ext uri="{FF2B5EF4-FFF2-40B4-BE49-F238E27FC236}">
                          <a16:creationId xmlns:a16="http://schemas.microsoft.com/office/drawing/2014/main" id="{0742B3E6-3940-4BB8-D899-6C3321701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764" y="1888852"/>
                      <a:ext cx="3590832" cy="2165538"/>
                    </a:xfrm>
                    <a:prstGeom prst="roundRect">
                      <a:avLst>
                        <a:gd name="adj" fmla="val 5822"/>
                      </a:avLst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05D16D1-D6F1-1DF5-31A5-2929FD7C0692}"/>
                      </a:ext>
                    </a:extLst>
                  </p:cNvPr>
                  <p:cNvSpPr txBox="1"/>
                  <p:nvPr/>
                </p:nvSpPr>
                <p:spPr>
                  <a:xfrm>
                    <a:off x="492578" y="2355243"/>
                    <a:ext cx="3530682" cy="9002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ts val="2083"/>
                      </a:lnSpc>
                      <a:buSzPct val="100000"/>
                    </a:pPr>
                    <a:r>
                      <a:rPr lang="en-US">
                        <a:solidFill>
                          <a:schemeClr val="bg1"/>
                        </a:solidFill>
                        <a:latin typeface="Montserrat" pitchFamily="34" charset="0"/>
                        <a:ea typeface="Montserrat" pitchFamily="34" charset="-122"/>
                        <a:cs typeface="Montserrat" pitchFamily="34" charset="-120"/>
                      </a:rPr>
                      <a:t>Extend functionality with Python’s vast collection of pre-written, tested libraries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3BAAE97-D67A-B1A2-CE5E-E698F468D103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568" y="4811327"/>
                    <a:ext cx="11974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b="1">
                        <a:solidFill>
                          <a:srgbClr val="25274D"/>
                        </a:solidFill>
                        <a:latin typeface="Montserrat" panose="00000500000000000000" pitchFamily="50" charset="0"/>
                      </a:rPr>
                      <a:t>Save time</a:t>
                    </a:r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FE248A39-B9C0-BED9-C9C1-58F78C6D4AB6}"/>
                      </a:ext>
                    </a:extLst>
                  </p:cNvPr>
                  <p:cNvGrpSpPr/>
                  <p:nvPr/>
                </p:nvGrpSpPr>
                <p:grpSpPr>
                  <a:xfrm>
                    <a:off x="4228873" y="1722597"/>
                    <a:ext cx="3590833" cy="2939814"/>
                    <a:chOff x="4197780" y="1888852"/>
                    <a:chExt cx="3590833" cy="2939814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F1C84DA-6057-48EF-3085-6EC72BD896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97780" y="4491519"/>
                      <a:ext cx="3590833" cy="337147"/>
                      <a:chOff x="582906" y="3979026"/>
                      <a:chExt cx="3590833" cy="337147"/>
                    </a:xfrm>
                  </p:grpSpPr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F9F15888-BE54-A099-7C8B-88A1426A5C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82906" y="4132645"/>
                        <a:ext cx="3590833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2E9CCA"/>
                        </a:solidFill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Sev01">
                        <a:extLst>
                          <a:ext uri="{FF2B5EF4-FFF2-40B4-BE49-F238E27FC236}">
                            <a16:creationId xmlns:a16="http://schemas.microsoft.com/office/drawing/2014/main" id="{BE5742A0-EF94-019A-F9D9-966004D0268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09749" y="3979026"/>
                        <a:ext cx="337147" cy="33714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2E9CC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5333">
                          <a:solidFill>
                            <a:schemeClr val="bg1"/>
                          </a:solidFill>
                          <a:latin typeface="FontAwesome" pitchFamily="2" charset="0"/>
                        </a:endParaRPr>
                      </a:p>
                    </p:txBody>
                  </p:sp>
                </p:grpSp>
                <p:sp>
                  <p:nvSpPr>
                    <p:cNvPr id="31" name="Down Arrow Callout 133">
                      <a:extLst>
                        <a:ext uri="{FF2B5EF4-FFF2-40B4-BE49-F238E27FC236}">
                          <a16:creationId xmlns:a16="http://schemas.microsoft.com/office/drawing/2014/main" id="{1B576504-463A-0BE4-06F3-7F764D406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7780" y="1888852"/>
                      <a:ext cx="3590832" cy="2165538"/>
                    </a:xfrm>
                    <a:prstGeom prst="roundRect">
                      <a:avLst>
                        <a:gd name="adj" fmla="val 5822"/>
                      </a:avLst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D4FE14B-3F50-F711-B050-C8B9A164474D}"/>
                      </a:ext>
                    </a:extLst>
                  </p:cNvPr>
                  <p:cNvSpPr txBox="1"/>
                  <p:nvPr/>
                </p:nvSpPr>
                <p:spPr>
                  <a:xfrm>
                    <a:off x="4265776" y="2489895"/>
                    <a:ext cx="3530682" cy="6309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ts val="2083"/>
                      </a:lnSpc>
                      <a:buSzPct val="100000"/>
                    </a:pPr>
                    <a:r>
                      <a:rPr lang="en-US">
                        <a:solidFill>
                          <a:schemeClr val="bg1"/>
                        </a:solidFill>
                        <a:latin typeface="Montserrat" pitchFamily="34" charset="0"/>
                        <a:ea typeface="Montserrat" pitchFamily="34" charset="-122"/>
                        <a:cs typeface="Montserrat" pitchFamily="34" charset="-120"/>
                      </a:rPr>
                      <a:t>Use existing solutions to avoid reinventing the wheel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6575BF9-5B35-557A-0DC4-4069A46A1E3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2803" y="4811327"/>
                    <a:ext cx="255518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en-US" b="1">
                        <a:solidFill>
                          <a:srgbClr val="25274D"/>
                        </a:solidFill>
                        <a:latin typeface="Montserrat" panose="00000500000000000000" pitchFamily="50" charset="0"/>
                      </a:rPr>
                      <a:t>Improve productivity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8FBBA28-7857-7209-20D9-4FE9C29C2D7D}"/>
                      </a:ext>
                    </a:extLst>
                  </p:cNvPr>
                  <p:cNvGrpSpPr/>
                  <p:nvPr/>
                </p:nvGrpSpPr>
                <p:grpSpPr>
                  <a:xfrm>
                    <a:off x="7994981" y="1722597"/>
                    <a:ext cx="3590833" cy="2939814"/>
                    <a:chOff x="7994981" y="1888852"/>
                    <a:chExt cx="3590833" cy="2939814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DBBE1D3A-81B0-DBEF-E1F1-C4698374C2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94981" y="4491519"/>
                      <a:ext cx="3590833" cy="337147"/>
                      <a:chOff x="582906" y="3979026"/>
                      <a:chExt cx="3590833" cy="337147"/>
                    </a:xfrm>
                  </p:grpSpPr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11C1675D-FBFA-12D1-0365-9FBDDEAC18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82906" y="4132645"/>
                        <a:ext cx="3590833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29648A"/>
                        </a:solidFill>
                        <a:headEnd type="oval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Sev01">
                        <a:extLst>
                          <a:ext uri="{FF2B5EF4-FFF2-40B4-BE49-F238E27FC236}">
                            <a16:creationId xmlns:a16="http://schemas.microsoft.com/office/drawing/2014/main" id="{E8F01F2D-C001-CA98-D7F3-74831E7FEC7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09749" y="3979026"/>
                        <a:ext cx="337147" cy="33714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29648A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5333">
                          <a:solidFill>
                            <a:schemeClr val="bg1"/>
                          </a:solidFill>
                          <a:latin typeface="FontAwesome" pitchFamily="2" charset="0"/>
                        </a:endParaRPr>
                      </a:p>
                    </p:txBody>
                  </p:sp>
                </p:grpSp>
                <p:sp>
                  <p:nvSpPr>
                    <p:cNvPr id="27" name="Down Arrow Callout 133">
                      <a:extLst>
                        <a:ext uri="{FF2B5EF4-FFF2-40B4-BE49-F238E27FC236}">
                          <a16:creationId xmlns:a16="http://schemas.microsoft.com/office/drawing/2014/main" id="{57BC25C9-14BF-64F7-C4AC-B6CF9C839C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94981" y="1888852"/>
                      <a:ext cx="3590832" cy="2165538"/>
                    </a:xfrm>
                    <a:prstGeom prst="roundRect">
                      <a:avLst>
                        <a:gd name="adj" fmla="val 5822"/>
                      </a:avLst>
                    </a:prstGeom>
                    <a:solidFill>
                      <a:srgbClr val="29648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6B96702-71D8-1091-3E2B-779E23999BAF}"/>
                      </a:ext>
                    </a:extLst>
                  </p:cNvPr>
                  <p:cNvSpPr txBox="1"/>
                  <p:nvPr/>
                </p:nvSpPr>
                <p:spPr>
                  <a:xfrm>
                    <a:off x="7997084" y="2220591"/>
                    <a:ext cx="3590831" cy="11695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ts val="2083"/>
                      </a:lnSpc>
                      <a:buSzPct val="100000"/>
                    </a:pPr>
                    <a:r>
                      <a:rPr lang="en-US">
                        <a:solidFill>
                          <a:schemeClr val="bg1"/>
                        </a:solidFill>
                        <a:latin typeface="Montserrat" pitchFamily="34" charset="0"/>
                        <a:ea typeface="Montserrat" pitchFamily="34" charset="-122"/>
                        <a:cs typeface="Montserrat" pitchFamily="34" charset="-120"/>
                      </a:rPr>
                      <a:t>Focus on solving problems instead of writing infrastructure code from scratch</a:t>
                    </a:r>
                  </a:p>
                </p:txBody>
              </p:sp>
              <p:sp>
                <p:nvSpPr>
                  <p:cNvPr id="24" name="Sev01">
                    <a:extLst>
                      <a:ext uri="{FF2B5EF4-FFF2-40B4-BE49-F238E27FC236}">
                        <a16:creationId xmlns:a16="http://schemas.microsoft.com/office/drawing/2014/main" id="{B06E6549-EC23-A88A-9FF5-4D3A772810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76542" y="5168769"/>
                    <a:ext cx="963276" cy="963272"/>
                  </a:xfrm>
                  <a:prstGeom prst="ellipse">
                    <a:avLst/>
                  </a:prstGeom>
                  <a:solidFill>
                    <a:srgbClr val="25274D"/>
                  </a:solidFill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333">
                      <a:solidFill>
                        <a:schemeClr val="bg1"/>
                      </a:solidFill>
                      <a:latin typeface="FontAwesome" pitchFamily="2" charset="0"/>
                    </a:endParaRPr>
                  </a:p>
                </p:txBody>
              </p:sp>
              <p:sp>
                <p:nvSpPr>
                  <p:cNvPr id="22" name="Sev01">
                    <a:extLst>
                      <a:ext uri="{FF2B5EF4-FFF2-40B4-BE49-F238E27FC236}">
                        <a16:creationId xmlns:a16="http://schemas.microsoft.com/office/drawing/2014/main" id="{66D28C95-C8EA-648D-7871-8F3B74E10A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42651" y="5168769"/>
                    <a:ext cx="963276" cy="963272"/>
                  </a:xfrm>
                  <a:prstGeom prst="ellipse">
                    <a:avLst/>
                  </a:prstGeom>
                  <a:solidFill>
                    <a:srgbClr val="2E9CCA"/>
                  </a:solidFill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333">
                      <a:solidFill>
                        <a:schemeClr val="bg1"/>
                      </a:solidFill>
                      <a:latin typeface="FontAwesome" pitchFamily="2" charset="0"/>
                    </a:endParaRPr>
                  </a:p>
                </p:txBody>
              </p:sp>
              <p:sp>
                <p:nvSpPr>
                  <p:cNvPr id="20" name="Sev01">
                    <a:extLst>
                      <a:ext uri="{FF2B5EF4-FFF2-40B4-BE49-F238E27FC236}">
                        <a16:creationId xmlns:a16="http://schemas.microsoft.com/office/drawing/2014/main" id="{95B6EC63-ED45-7310-D90E-CF71F1DED3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08759" y="5168769"/>
                    <a:ext cx="963276" cy="963272"/>
                  </a:xfrm>
                  <a:prstGeom prst="ellipse">
                    <a:avLst/>
                  </a:prstGeom>
                  <a:solidFill>
                    <a:srgbClr val="29648A"/>
                  </a:solidFill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5333">
                      <a:solidFill>
                        <a:schemeClr val="bg1"/>
                      </a:solidFill>
                      <a:latin typeface="FontAwesome" pitchFamily="2" charset="0"/>
                    </a:endParaRPr>
                  </a:p>
                </p:txBody>
              </p:sp>
            </p:grpSp>
            <p:pic>
              <p:nvPicPr>
                <p:cNvPr id="38" name="Graphic 37">
                  <a:extLst>
                    <a:ext uri="{FF2B5EF4-FFF2-40B4-BE49-F238E27FC236}">
                      <a16:creationId xmlns:a16="http://schemas.microsoft.com/office/drawing/2014/main" id="{2485CF2B-552E-99C7-06BA-05FBC549B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176" y="5346710"/>
                  <a:ext cx="562226" cy="607391"/>
                </a:xfrm>
                <a:prstGeom prst="rect">
                  <a:avLst/>
                </a:prstGeom>
              </p:spPr>
            </p:pic>
          </p:grp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2514FA1A-9096-AD33-A78C-45220E597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69748" y="5360218"/>
                <a:ext cx="576864" cy="580374"/>
              </a:xfrm>
              <a:prstGeom prst="rect">
                <a:avLst/>
              </a:prstGeom>
            </p:spPr>
          </p:pic>
        </p:grp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05FBEC86-B97B-9E15-78C0-E4C44F90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489" y="5345931"/>
              <a:ext cx="591817" cy="60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5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F17CD-A47A-093A-AA50-DF04F29B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F77823-F9D3-2CF8-E5DB-1DFB6EA2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Two Types of Python Libraries</a:t>
            </a:r>
            <a:br>
              <a:rPr lang="en-US"/>
            </a:b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C64810-DEAF-D80D-345F-1E289F1F0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8849"/>
              </p:ext>
            </p:extLst>
          </p:nvPr>
        </p:nvGraphicFramePr>
        <p:xfrm>
          <a:off x="1917700" y="2311400"/>
          <a:ext cx="8128000" cy="22279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34525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69221561"/>
                    </a:ext>
                  </a:extLst>
                </a:gridCol>
              </a:tblGrid>
              <a:tr h="379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527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E9C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049588"/>
                  </a:ext>
                </a:extLst>
              </a:tr>
              <a:tr h="781947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Included with Python by default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Require separate installation (commonly via pip)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98279"/>
                  </a:ext>
                </a:extLst>
              </a:tr>
              <a:tr h="934544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Available for use without setup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Add functionality beyond Python’s core features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261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089961-5B4A-132A-980B-100F0C955717}"/>
              </a:ext>
            </a:extLst>
          </p:cNvPr>
          <p:cNvSpPr txBox="1"/>
          <p:nvPr/>
        </p:nvSpPr>
        <p:spPr>
          <a:xfrm>
            <a:off x="2527300" y="2323584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libraries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80DB1-4DEF-6BC4-2C02-E0F6DD5694AD}"/>
              </a:ext>
            </a:extLst>
          </p:cNvPr>
          <p:cNvSpPr txBox="1"/>
          <p:nvPr/>
        </p:nvSpPr>
        <p:spPr>
          <a:xfrm>
            <a:off x="6515100" y="2323584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46">
              <a:defRPr/>
            </a:pPr>
            <a:r>
              <a:rPr lang="en-US" b="1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BB1B-9A07-CEA9-4C18-B00B4BF0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5A2CD5-2857-B84B-A500-DC308362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Types of Python Libraries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280B6-0FF1-DCD0-8B67-44FA44586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/>
              <a:t>Key Functionalities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5F0656-E26F-1995-E0B6-87DD06815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524872"/>
              </p:ext>
            </p:extLst>
          </p:nvPr>
        </p:nvGraphicFramePr>
        <p:xfrm>
          <a:off x="1185333" y="1816201"/>
          <a:ext cx="9821334" cy="4297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10667">
                  <a:extLst>
                    <a:ext uri="{9D8B030D-6E8A-4147-A177-3AD203B41FA5}">
                      <a16:colId xmlns:a16="http://schemas.microsoft.com/office/drawing/2014/main" val="1929887969"/>
                    </a:ext>
                  </a:extLst>
                </a:gridCol>
                <a:gridCol w="4910667">
                  <a:extLst>
                    <a:ext uri="{9D8B030D-6E8A-4147-A177-3AD203B41FA5}">
                      <a16:colId xmlns:a16="http://schemas.microsoft.com/office/drawing/2014/main" val="63704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libraries</a:t>
                      </a:r>
                    </a:p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(Built-in with Python, no setup required)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rgbClr val="2527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Third-party libraries</a:t>
                      </a:r>
                    </a:p>
                    <a:p>
                      <a:pPr marL="0" marR="0" lvl="0" indent="0" algn="ctr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(Community-created and installed </a:t>
                      </a:r>
                    </a:p>
                    <a:p>
                      <a:pPr algn="ctr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pip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/>
                    </a:p>
                  </a:txBody>
                  <a:tcPr>
                    <a:solidFill>
                      <a:srgbClr val="2E9C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26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math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Advanced mathematical functions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requests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HTTP library for API calls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95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random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Pseudo-random number generators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numpy</a:t>
                      </a:r>
                      <a:r>
                        <a:rPr lang="en-US" sz="1800" kern="1200" dirty="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Scientific computing</a:t>
                      </a:r>
                    </a:p>
                    <a:p>
                      <a:endParaRPr lang="en-US" dirty="0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datetime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Date and time handling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pandas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 analysis and manipulation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2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err="1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os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Operating system interfaces</a:t>
                      </a: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rgbClr val="25274D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matplotlib</a:t>
                      </a:r>
                      <a:r>
                        <a:rPr lang="en-US" sz="1800" kern="1200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 </a:t>
                      </a:r>
                      <a:r>
                        <a:rPr lang="en-US" sz="1800" kern="1200" err="1">
                          <a:solidFill>
                            <a:srgbClr val="2527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  <a:endParaRPr lang="en-US" sz="1800" kern="1200">
                        <a:solidFill>
                          <a:srgbClr val="25274D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424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3AE5-E2A1-355B-73EC-EDB933A40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496D8-12C9-DAD2-4126-47FF96E2A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8" y="2376566"/>
            <a:ext cx="8980155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Modules</a:t>
            </a: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9D2639E4-C685-D745-52E3-636E846057B3}"/>
              </a:ext>
            </a:extLst>
          </p:cNvPr>
          <p:cNvSpPr/>
          <p:nvPr/>
        </p:nvSpPr>
        <p:spPr>
          <a:xfrm>
            <a:off x="749999" y="3715876"/>
            <a:ext cx="9016571" cy="41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8"/>
              </a:lnSpc>
            </a:pP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087800-5D58-02C0-F93C-2B0E528D9DC8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3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2817C-DA20-A4EB-69C0-B10FC0F6F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6515CB-FB5D-7C6A-C327-81DE01AF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Modules — Basics</a:t>
            </a:r>
            <a:br>
              <a:rPr lang="en-US" dirty="0"/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D09672-F024-F6D9-39FC-A9F97C6E0463}"/>
              </a:ext>
            </a:extLst>
          </p:cNvPr>
          <p:cNvGrpSpPr/>
          <p:nvPr/>
        </p:nvGrpSpPr>
        <p:grpSpPr>
          <a:xfrm>
            <a:off x="1738631" y="1951672"/>
            <a:ext cx="7943058" cy="2963588"/>
            <a:chOff x="2465538" y="1951672"/>
            <a:chExt cx="7943058" cy="29635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703848-19D8-BE2A-DFA2-764AB13FAEF5}"/>
                </a:ext>
              </a:extLst>
            </p:cNvPr>
            <p:cNvSpPr txBox="1"/>
            <p:nvPr/>
          </p:nvSpPr>
          <p:spPr>
            <a:xfrm>
              <a:off x="2465539" y="3991930"/>
              <a:ext cx="79430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Access functions with 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module_name.function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rgbClr val="25274D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Keep namespace clean and </a:t>
              </a:r>
              <a:r>
                <a:rPr lang="en-US" err="1">
                  <a:solidFill>
                    <a:srgbClr val="25274D"/>
                  </a:solidFill>
                </a:rPr>
                <a:t>organised</a:t>
              </a:r>
              <a:endParaRPr lang="en-US">
                <a:solidFill>
                  <a:srgbClr val="25274D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F7F70D-0CF2-D090-7564-09F732F43AA2}"/>
                </a:ext>
              </a:extLst>
            </p:cNvPr>
            <p:cNvSpPr txBox="1"/>
            <p:nvPr/>
          </p:nvSpPr>
          <p:spPr>
            <a:xfrm>
              <a:off x="2465538" y="1951672"/>
              <a:ext cx="6023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Use import to bring in the whole module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9E66FB-68C6-5557-FC30-7ACD0327D232}"/>
              </a:ext>
            </a:extLst>
          </p:cNvPr>
          <p:cNvSpPr/>
          <p:nvPr/>
        </p:nvSpPr>
        <p:spPr>
          <a:xfrm>
            <a:off x="2080926" y="2464466"/>
            <a:ext cx="4946256" cy="1155208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4FE56-8218-237A-73BF-1E93DE59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93" y="2613385"/>
            <a:ext cx="4639322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E95A-FA08-EE40-A58B-45D7EDA31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494F72-0ACE-3C94-770A-80484943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01785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with Aliases</a:t>
            </a:r>
            <a:br>
              <a:rPr lang="en-US"/>
            </a:b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2DD06-609B-D687-6E87-402E632B4D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Use Shorter Aliases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C5F4AF-BDCA-3947-AC38-6BCFBAFB0B0A}"/>
              </a:ext>
            </a:extLst>
          </p:cNvPr>
          <p:cNvGrpSpPr/>
          <p:nvPr/>
        </p:nvGrpSpPr>
        <p:grpSpPr>
          <a:xfrm>
            <a:off x="6096000" y="2504984"/>
            <a:ext cx="5113337" cy="1057964"/>
            <a:chOff x="1901372" y="1330886"/>
            <a:chExt cx="4715310" cy="10579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005EB5-9F89-6C27-A3CF-B8FDE5E7BC2A}"/>
                </a:ext>
              </a:extLst>
            </p:cNvPr>
            <p:cNvGrpSpPr/>
            <p:nvPr/>
          </p:nvGrpSpPr>
          <p:grpSpPr>
            <a:xfrm>
              <a:off x="1901372" y="1330886"/>
              <a:ext cx="4715310" cy="1057964"/>
              <a:chOff x="1234865" y="1792106"/>
              <a:chExt cx="4715310" cy="1057964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8663F9D-17A9-A1CA-18B3-D68253E7A889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4715310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5EAA1D-F8E1-FFF6-A871-1462D48DB0E5}"/>
                  </a:ext>
                </a:extLst>
              </p:cNvPr>
              <p:cNvSpPr txBox="1"/>
              <p:nvPr/>
            </p:nvSpPr>
            <p:spPr>
              <a:xfrm>
                <a:off x="1839024" y="1997923"/>
                <a:ext cx="39984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Import modules with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  <a:cs typeface="Arial" panose="020B0604020202020204" pitchFamily="34" charset="0"/>
                  </a:rPr>
                  <a:t>as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 for concise code and clear namespace</a:t>
                </a:r>
              </a:p>
            </p:txBody>
          </p:sp>
        </p:grpSp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2F259416-E3EF-992F-E6BD-D89012D61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1E4767-8765-F71E-F2B6-4E3686F7B991}"/>
              </a:ext>
            </a:extLst>
          </p:cNvPr>
          <p:cNvGrpSpPr/>
          <p:nvPr/>
        </p:nvGrpSpPr>
        <p:grpSpPr>
          <a:xfrm>
            <a:off x="6096000" y="4072527"/>
            <a:ext cx="5113337" cy="1057964"/>
            <a:chOff x="1901372" y="1330886"/>
            <a:chExt cx="4715310" cy="10579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F2FE89-95A0-F89D-25C3-6C240F19A503}"/>
                </a:ext>
              </a:extLst>
            </p:cNvPr>
            <p:cNvGrpSpPr/>
            <p:nvPr/>
          </p:nvGrpSpPr>
          <p:grpSpPr>
            <a:xfrm>
              <a:off x="1901372" y="1330886"/>
              <a:ext cx="4715310" cy="1057964"/>
              <a:chOff x="1234865" y="1792106"/>
              <a:chExt cx="4715310" cy="1057964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955A2DE-4F57-10CB-8450-82CA5F1F24AD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4715310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FC224-49B8-E359-3486-6B55192508FB}"/>
                  </a:ext>
                </a:extLst>
              </p:cNvPr>
              <p:cNvSpPr txBox="1"/>
              <p:nvPr/>
            </p:nvSpPr>
            <p:spPr>
              <a:xfrm>
                <a:off x="1839024" y="1997923"/>
                <a:ext cx="39984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Follow community naming conventions</a:t>
                </a:r>
              </a:p>
            </p:txBody>
          </p:sp>
        </p:grp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DFC63FDC-8094-09A7-FBC3-17D02E2B3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B249CD-43FF-2E19-F82B-89309A644AC0}"/>
              </a:ext>
            </a:extLst>
          </p:cNvPr>
          <p:cNvSpPr/>
          <p:nvPr/>
        </p:nvSpPr>
        <p:spPr>
          <a:xfrm>
            <a:off x="982663" y="3241280"/>
            <a:ext cx="4563114" cy="963268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985E2A-CD4E-FF48-30CF-76A58C7C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0" y="3322807"/>
            <a:ext cx="421063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3B73-7263-4ACE-DA5C-0230AC2F6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4655ECEB-9949-3571-87C5-95BF378F5C07}"/>
              </a:ext>
            </a:extLst>
          </p:cNvPr>
          <p:cNvSpPr txBox="1">
            <a:spLocks/>
          </p:cNvSpPr>
          <p:nvPr/>
        </p:nvSpPr>
        <p:spPr>
          <a:xfrm>
            <a:off x="749998" y="4017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with Aliases</a:t>
            </a:r>
            <a:br>
              <a:rPr lang="en-US"/>
            </a:b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C4F9227-44E0-3697-F221-2EC3110FB0E6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Common Data Science Aliases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79FF05-5212-7FC1-349E-D4B9326F0423}"/>
              </a:ext>
            </a:extLst>
          </p:cNvPr>
          <p:cNvSpPr/>
          <p:nvPr/>
        </p:nvSpPr>
        <p:spPr>
          <a:xfrm>
            <a:off x="3791291" y="2802577"/>
            <a:ext cx="4609419" cy="185519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2DBD4C-01D0-7C80-5BC6-DFFCCF1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83" y="2944250"/>
            <a:ext cx="4020111" cy="157184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286668E-BAAF-3316-6B89-5C3BFD98DDA0}"/>
              </a:ext>
            </a:extLst>
          </p:cNvPr>
          <p:cNvSpPr/>
          <p:nvPr/>
        </p:nvSpPr>
        <p:spPr>
          <a:xfrm>
            <a:off x="7126514" y="4667699"/>
            <a:ext cx="3396281" cy="1003305"/>
          </a:xfrm>
          <a:prstGeom prst="wedgeRoundRectCallout">
            <a:avLst>
              <a:gd name="adj1" fmla="val -46882"/>
              <a:gd name="adj2" fmla="val -91716"/>
              <a:gd name="adj3" fmla="val 16667"/>
            </a:avLst>
          </a:prstGeom>
          <a:solidFill>
            <a:srgbClr val="AAAB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These aliases are widely </a:t>
            </a:r>
            <a:r>
              <a:rPr lang="en-US" err="1"/>
              <a:t>recognised</a:t>
            </a:r>
            <a:r>
              <a:rPr lang="en-US"/>
              <a:t> by experienced Python developers.</a:t>
            </a:r>
          </a:p>
        </p:txBody>
      </p:sp>
    </p:spTree>
    <p:extLst>
      <p:ext uri="{BB962C8B-B14F-4D97-AF65-F5344CB8AC3E}">
        <p14:creationId xmlns:p14="http://schemas.microsoft.com/office/powerpoint/2010/main" val="6612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F3DF-11F8-9FE3-1CE5-AF48D0CB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FD4FB7-EAA2-174D-9868-EB07656433AC}"/>
              </a:ext>
            </a:extLst>
          </p:cNvPr>
          <p:cNvSpPr txBox="1"/>
          <p:nvPr/>
        </p:nvSpPr>
        <p:spPr>
          <a:xfrm>
            <a:off x="7116218" y="2742061"/>
            <a:ext cx="39515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Import only needed items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Access functions without the module prefix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Keep code cleaner when using few functions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F5C5FF3-E467-BB01-FF6A-DEBAE2B9E7CF}"/>
              </a:ext>
            </a:extLst>
          </p:cNvPr>
          <p:cNvSpPr txBox="1">
            <a:spLocks/>
          </p:cNvSpPr>
          <p:nvPr/>
        </p:nvSpPr>
        <p:spPr>
          <a:xfrm>
            <a:off x="749998" y="4017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Specific Functions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4E5932-CFA3-FD34-FEED-C7F89544B2B5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from Syntax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D0C78D-252B-2ADF-2FA5-C76AAA29EE20}"/>
              </a:ext>
            </a:extLst>
          </p:cNvPr>
          <p:cNvSpPr/>
          <p:nvPr/>
        </p:nvSpPr>
        <p:spPr>
          <a:xfrm>
            <a:off x="986407" y="2873829"/>
            <a:ext cx="5355016" cy="165100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02A9F-1796-0731-0E5E-4AE8DD89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40" y="3099170"/>
            <a:ext cx="490606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9872-3DFF-A3A1-BC22-ED290D4F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FC51-DD82-DFC9-D66F-8807F868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So Far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83698-F039-08F8-E4CE-CFB3B1AE9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2230582"/>
            <a:ext cx="11108626" cy="4484543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An introduction to Python fundamentals, including variables, data types and numerical operations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Understanding Python data structures as essential building blocks for efficient programming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lists store ordered collections and support flexible data manipulation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tuples provide fixed, immutable sequences for secure data grouping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sets enable fast membership checks and the removal of duplicate values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dictionaries store key–value pairs for structured and accessible data handling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Python conditional statements control the flow of logic based on different conditions</a:t>
            </a:r>
            <a:endParaRPr lang="en-IN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25274D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5274D"/>
              </a:solidFill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143BCF80-BCCD-7406-9C36-D142023110BE}"/>
              </a:ext>
            </a:extLst>
          </p:cNvPr>
          <p:cNvSpPr/>
          <p:nvPr/>
        </p:nvSpPr>
        <p:spPr>
          <a:xfrm>
            <a:off x="723900" y="1325082"/>
            <a:ext cx="10718101" cy="750261"/>
          </a:xfrm>
          <a:prstGeom prst="rect">
            <a:avLst/>
          </a:prstGeom>
        </p:spPr>
        <p:txBody>
          <a:bodyPr/>
          <a:lstStyle/>
          <a:p>
            <a:pPr defTabSz="914446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2E9CCA"/>
                </a:solidFill>
                <a:latin typeface="Montserrat" panose="00000500000000000000" pitchFamily="2" charset="0"/>
              </a:rPr>
              <a:t>Let’s take a quick look at the key ideas and concepts you have explored in your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9291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1422-160C-2EA0-A7FF-541725B8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21ED3A77-A49E-DE46-700B-E6FDB39CD597}"/>
              </a:ext>
            </a:extLst>
          </p:cNvPr>
          <p:cNvSpPr txBox="1">
            <a:spLocks/>
          </p:cNvSpPr>
          <p:nvPr/>
        </p:nvSpPr>
        <p:spPr>
          <a:xfrm>
            <a:off x="749998" y="4017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Specific Functions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1289A3-A4B4-A719-0283-4B16E3A37B5B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When to Use This Approach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0A9244-7F75-B815-1CC6-8B9502AC07E0}"/>
              </a:ext>
            </a:extLst>
          </p:cNvPr>
          <p:cNvSpPr txBox="1"/>
          <p:nvPr/>
        </p:nvSpPr>
        <p:spPr>
          <a:xfrm>
            <a:off x="1421947" y="4343791"/>
            <a:ext cx="2567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Import only a few specific functions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F8B908-2B8A-639F-6D59-78AD88FF2DA7}"/>
              </a:ext>
            </a:extLst>
          </p:cNvPr>
          <p:cNvSpPr txBox="1"/>
          <p:nvPr/>
        </p:nvSpPr>
        <p:spPr>
          <a:xfrm>
            <a:off x="4655127" y="4343791"/>
            <a:ext cx="2760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Ensure function names are distinctive to avoid conflicts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204544-7116-7A3D-3DD2-BA11C642E2F9}"/>
              </a:ext>
            </a:extLst>
          </p:cNvPr>
          <p:cNvSpPr txBox="1"/>
          <p:nvPr/>
        </p:nvSpPr>
        <p:spPr>
          <a:xfrm>
            <a:off x="8202840" y="4343791"/>
            <a:ext cx="2567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Improve readability by omitting the module prefix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E55FAD-C435-C315-496F-709D7781F839}"/>
              </a:ext>
            </a:extLst>
          </p:cNvPr>
          <p:cNvGrpSpPr/>
          <p:nvPr/>
        </p:nvGrpSpPr>
        <p:grpSpPr>
          <a:xfrm>
            <a:off x="1881134" y="2460851"/>
            <a:ext cx="1661541" cy="1745740"/>
            <a:chOff x="1881134" y="2460851"/>
            <a:chExt cx="1661541" cy="174574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DCC66B-5EF7-1803-04DD-657F46A6E993}"/>
                </a:ext>
              </a:extLst>
            </p:cNvPr>
            <p:cNvGrpSpPr/>
            <p:nvPr/>
          </p:nvGrpSpPr>
          <p:grpSpPr>
            <a:xfrm>
              <a:off x="1881134" y="2460851"/>
              <a:ext cx="1661541" cy="1745740"/>
              <a:chOff x="5267324" y="2547937"/>
              <a:chExt cx="1661541" cy="174574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021E133-6CC4-232E-7784-7AF932828BA1}"/>
                  </a:ext>
                </a:extLst>
              </p:cNvPr>
              <p:cNvSpPr/>
              <p:nvPr/>
            </p:nvSpPr>
            <p:spPr>
              <a:xfrm>
                <a:off x="5267324" y="3420807"/>
                <a:ext cx="1661541" cy="872870"/>
              </a:xfrm>
              <a:custGeom>
                <a:avLst/>
                <a:gdLst>
                  <a:gd name="connsiteX0" fmla="*/ 1644110 w 1661541"/>
                  <a:gd name="connsiteY0" fmla="*/ 84201 h 872870"/>
                  <a:gd name="connsiteX1" fmla="*/ 872871 w 1661541"/>
                  <a:gd name="connsiteY1" fmla="*/ 855440 h 872870"/>
                  <a:gd name="connsiteX2" fmla="*/ 788670 w 1661541"/>
                  <a:gd name="connsiteY2" fmla="*/ 855440 h 872870"/>
                  <a:gd name="connsiteX3" fmla="*/ 17431 w 1661541"/>
                  <a:gd name="connsiteY3" fmla="*/ 84201 h 872870"/>
                  <a:gd name="connsiteX4" fmla="*/ 17431 w 1661541"/>
                  <a:gd name="connsiteY4" fmla="*/ 0 h 872870"/>
                  <a:gd name="connsiteX5" fmla="*/ 17431 w 1661541"/>
                  <a:gd name="connsiteY5" fmla="*/ 0 h 872870"/>
                  <a:gd name="connsiteX6" fmla="*/ 811721 w 1661541"/>
                  <a:gd name="connsiteY6" fmla="*/ 794290 h 872870"/>
                  <a:gd name="connsiteX7" fmla="*/ 849821 w 1661541"/>
                  <a:gd name="connsiteY7" fmla="*/ 794290 h 872870"/>
                  <a:gd name="connsiteX8" fmla="*/ 1644110 w 1661541"/>
                  <a:gd name="connsiteY8" fmla="*/ 0 h 872870"/>
                  <a:gd name="connsiteX9" fmla="*/ 1644110 w 1661541"/>
                  <a:gd name="connsiteY9" fmla="*/ 0 h 872870"/>
                  <a:gd name="connsiteX10" fmla="*/ 1644110 w 1661541"/>
                  <a:gd name="connsiteY10" fmla="*/ 84201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872870">
                    <a:moveTo>
                      <a:pt x="1644110" y="84201"/>
                    </a:moveTo>
                    <a:lnTo>
                      <a:pt x="872871" y="855440"/>
                    </a:lnTo>
                    <a:cubicBezTo>
                      <a:pt x="849630" y="878681"/>
                      <a:pt x="811911" y="878681"/>
                      <a:pt x="788670" y="855440"/>
                    </a:cubicBezTo>
                    <a:lnTo>
                      <a:pt x="17431" y="84201"/>
                    </a:lnTo>
                    <a:cubicBezTo>
                      <a:pt x="-5810" y="60960"/>
                      <a:pt x="-5810" y="23241"/>
                      <a:pt x="17431" y="0"/>
                    </a:cubicBezTo>
                    <a:lnTo>
                      <a:pt x="17431" y="0"/>
                    </a:lnTo>
                    <a:cubicBezTo>
                      <a:pt x="17431" y="0"/>
                      <a:pt x="811721" y="794290"/>
                      <a:pt x="811721" y="794290"/>
                    </a:cubicBezTo>
                    <a:cubicBezTo>
                      <a:pt x="822198" y="804767"/>
                      <a:pt x="839248" y="804767"/>
                      <a:pt x="849821" y="794290"/>
                    </a:cubicBezTo>
                    <a:lnTo>
                      <a:pt x="1644110" y="0"/>
                    </a:lnTo>
                    <a:lnTo>
                      <a:pt x="1644110" y="0"/>
                    </a:lnTo>
                    <a:cubicBezTo>
                      <a:pt x="1667351" y="23241"/>
                      <a:pt x="1667351" y="60960"/>
                      <a:pt x="1644110" y="84201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25274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F816DF4-E0F9-887B-9E40-320B636F411B}"/>
                  </a:ext>
                </a:extLst>
              </p:cNvPr>
              <p:cNvSpPr/>
              <p:nvPr/>
            </p:nvSpPr>
            <p:spPr>
              <a:xfrm>
                <a:off x="5267324" y="2547937"/>
                <a:ext cx="1661541" cy="1675614"/>
              </a:xfrm>
              <a:custGeom>
                <a:avLst/>
                <a:gdLst>
                  <a:gd name="connsiteX0" fmla="*/ 17431 w 1661541"/>
                  <a:gd name="connsiteY0" fmla="*/ 872871 h 1675614"/>
                  <a:gd name="connsiteX1" fmla="*/ 17431 w 1661541"/>
                  <a:gd name="connsiteY1" fmla="*/ 872871 h 1675614"/>
                  <a:gd name="connsiteX2" fmla="*/ 812673 w 1661541"/>
                  <a:gd name="connsiteY2" fmla="*/ 1668113 h 1675614"/>
                  <a:gd name="connsiteX3" fmla="*/ 848868 w 1661541"/>
                  <a:gd name="connsiteY3" fmla="*/ 1668113 h 1675614"/>
                  <a:gd name="connsiteX4" fmla="*/ 1644110 w 1661541"/>
                  <a:gd name="connsiteY4" fmla="*/ 872871 h 1675614"/>
                  <a:gd name="connsiteX5" fmla="*/ 1644110 w 1661541"/>
                  <a:gd name="connsiteY5" fmla="*/ 872871 h 1675614"/>
                  <a:gd name="connsiteX6" fmla="*/ 1644110 w 1661541"/>
                  <a:gd name="connsiteY6" fmla="*/ 788670 h 1675614"/>
                  <a:gd name="connsiteX7" fmla="*/ 872871 w 1661541"/>
                  <a:gd name="connsiteY7" fmla="*/ 17431 h 1675614"/>
                  <a:gd name="connsiteX8" fmla="*/ 788670 w 1661541"/>
                  <a:gd name="connsiteY8" fmla="*/ 17431 h 1675614"/>
                  <a:gd name="connsiteX9" fmla="*/ 17431 w 1661541"/>
                  <a:gd name="connsiteY9" fmla="*/ 788670 h 1675614"/>
                  <a:gd name="connsiteX10" fmla="*/ 17431 w 1661541"/>
                  <a:gd name="connsiteY10" fmla="*/ 872871 h 167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1675614">
                    <a:moveTo>
                      <a:pt x="17431" y="872871"/>
                    </a:moveTo>
                    <a:lnTo>
                      <a:pt x="17431" y="872871"/>
                    </a:lnTo>
                    <a:cubicBezTo>
                      <a:pt x="17431" y="872871"/>
                      <a:pt x="812673" y="1668113"/>
                      <a:pt x="812673" y="1668113"/>
                    </a:cubicBezTo>
                    <a:cubicBezTo>
                      <a:pt x="822674" y="1678114"/>
                      <a:pt x="838867" y="1678114"/>
                      <a:pt x="848868" y="1668113"/>
                    </a:cubicBezTo>
                    <a:lnTo>
                      <a:pt x="1644110" y="872871"/>
                    </a:lnTo>
                    <a:lnTo>
                      <a:pt x="1644110" y="872871"/>
                    </a:lnTo>
                    <a:cubicBezTo>
                      <a:pt x="1667351" y="849630"/>
                      <a:pt x="1667351" y="811911"/>
                      <a:pt x="1644110" y="788670"/>
                    </a:cubicBezTo>
                    <a:lnTo>
                      <a:pt x="872871" y="17431"/>
                    </a:lnTo>
                    <a:cubicBezTo>
                      <a:pt x="849630" y="-5810"/>
                      <a:pt x="811911" y="-5810"/>
                      <a:pt x="788670" y="17431"/>
                    </a:cubicBezTo>
                    <a:lnTo>
                      <a:pt x="17431" y="788670"/>
                    </a:lnTo>
                    <a:cubicBezTo>
                      <a:pt x="-5810" y="811911"/>
                      <a:pt x="-5810" y="849630"/>
                      <a:pt x="17431" y="872871"/>
                    </a:cubicBezTo>
                    <a:close/>
                  </a:path>
                </a:pathLst>
              </a:custGeom>
              <a:solidFill>
                <a:srgbClr val="2527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2E09A18B-5C50-A235-22F4-44E0862A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8008" y="2796875"/>
              <a:ext cx="784985" cy="90864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A30A31-3A1D-2335-5CF4-22510550B545}"/>
              </a:ext>
            </a:extLst>
          </p:cNvPr>
          <p:cNvGrpSpPr/>
          <p:nvPr/>
        </p:nvGrpSpPr>
        <p:grpSpPr>
          <a:xfrm>
            <a:off x="5277477" y="2460851"/>
            <a:ext cx="1661541" cy="1745740"/>
            <a:chOff x="5277477" y="2460851"/>
            <a:chExt cx="1661541" cy="17457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163572-EDB2-E2D5-C518-8AB2D7C1B2DE}"/>
                </a:ext>
              </a:extLst>
            </p:cNvPr>
            <p:cNvGrpSpPr/>
            <p:nvPr/>
          </p:nvGrpSpPr>
          <p:grpSpPr>
            <a:xfrm>
              <a:off x="5277477" y="2460851"/>
              <a:ext cx="1661541" cy="1745740"/>
              <a:chOff x="5267324" y="2547937"/>
              <a:chExt cx="1661541" cy="174574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841E2F-5DE8-42E1-A7C0-A83CBB50A435}"/>
                  </a:ext>
                </a:extLst>
              </p:cNvPr>
              <p:cNvSpPr/>
              <p:nvPr/>
            </p:nvSpPr>
            <p:spPr>
              <a:xfrm>
                <a:off x="5267324" y="3420807"/>
                <a:ext cx="1661541" cy="872870"/>
              </a:xfrm>
              <a:custGeom>
                <a:avLst/>
                <a:gdLst>
                  <a:gd name="connsiteX0" fmla="*/ 1644110 w 1661541"/>
                  <a:gd name="connsiteY0" fmla="*/ 84201 h 872870"/>
                  <a:gd name="connsiteX1" fmla="*/ 872871 w 1661541"/>
                  <a:gd name="connsiteY1" fmla="*/ 855440 h 872870"/>
                  <a:gd name="connsiteX2" fmla="*/ 788670 w 1661541"/>
                  <a:gd name="connsiteY2" fmla="*/ 855440 h 872870"/>
                  <a:gd name="connsiteX3" fmla="*/ 17431 w 1661541"/>
                  <a:gd name="connsiteY3" fmla="*/ 84201 h 872870"/>
                  <a:gd name="connsiteX4" fmla="*/ 17431 w 1661541"/>
                  <a:gd name="connsiteY4" fmla="*/ 0 h 872870"/>
                  <a:gd name="connsiteX5" fmla="*/ 17431 w 1661541"/>
                  <a:gd name="connsiteY5" fmla="*/ 0 h 872870"/>
                  <a:gd name="connsiteX6" fmla="*/ 811721 w 1661541"/>
                  <a:gd name="connsiteY6" fmla="*/ 794290 h 872870"/>
                  <a:gd name="connsiteX7" fmla="*/ 849821 w 1661541"/>
                  <a:gd name="connsiteY7" fmla="*/ 794290 h 872870"/>
                  <a:gd name="connsiteX8" fmla="*/ 1644110 w 1661541"/>
                  <a:gd name="connsiteY8" fmla="*/ 0 h 872870"/>
                  <a:gd name="connsiteX9" fmla="*/ 1644110 w 1661541"/>
                  <a:gd name="connsiteY9" fmla="*/ 0 h 872870"/>
                  <a:gd name="connsiteX10" fmla="*/ 1644110 w 1661541"/>
                  <a:gd name="connsiteY10" fmla="*/ 84201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872870">
                    <a:moveTo>
                      <a:pt x="1644110" y="84201"/>
                    </a:moveTo>
                    <a:lnTo>
                      <a:pt x="872871" y="855440"/>
                    </a:lnTo>
                    <a:cubicBezTo>
                      <a:pt x="849630" y="878681"/>
                      <a:pt x="811911" y="878681"/>
                      <a:pt x="788670" y="855440"/>
                    </a:cubicBezTo>
                    <a:lnTo>
                      <a:pt x="17431" y="84201"/>
                    </a:lnTo>
                    <a:cubicBezTo>
                      <a:pt x="-5810" y="60960"/>
                      <a:pt x="-5810" y="23241"/>
                      <a:pt x="17431" y="0"/>
                    </a:cubicBezTo>
                    <a:lnTo>
                      <a:pt x="17431" y="0"/>
                    </a:lnTo>
                    <a:cubicBezTo>
                      <a:pt x="17431" y="0"/>
                      <a:pt x="811721" y="794290"/>
                      <a:pt x="811721" y="794290"/>
                    </a:cubicBezTo>
                    <a:cubicBezTo>
                      <a:pt x="822198" y="804767"/>
                      <a:pt x="839248" y="804767"/>
                      <a:pt x="849821" y="794290"/>
                    </a:cubicBezTo>
                    <a:lnTo>
                      <a:pt x="1644110" y="0"/>
                    </a:lnTo>
                    <a:lnTo>
                      <a:pt x="1644110" y="0"/>
                    </a:lnTo>
                    <a:cubicBezTo>
                      <a:pt x="1667351" y="23241"/>
                      <a:pt x="1667351" y="60960"/>
                      <a:pt x="1644110" y="84201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2E9CC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2110079-9665-2834-D7E8-E9068A43AB7A}"/>
                  </a:ext>
                </a:extLst>
              </p:cNvPr>
              <p:cNvSpPr/>
              <p:nvPr/>
            </p:nvSpPr>
            <p:spPr>
              <a:xfrm>
                <a:off x="5267324" y="2547937"/>
                <a:ext cx="1661541" cy="1675614"/>
              </a:xfrm>
              <a:custGeom>
                <a:avLst/>
                <a:gdLst>
                  <a:gd name="connsiteX0" fmla="*/ 17431 w 1661541"/>
                  <a:gd name="connsiteY0" fmla="*/ 872871 h 1675614"/>
                  <a:gd name="connsiteX1" fmla="*/ 17431 w 1661541"/>
                  <a:gd name="connsiteY1" fmla="*/ 872871 h 1675614"/>
                  <a:gd name="connsiteX2" fmla="*/ 812673 w 1661541"/>
                  <a:gd name="connsiteY2" fmla="*/ 1668113 h 1675614"/>
                  <a:gd name="connsiteX3" fmla="*/ 848868 w 1661541"/>
                  <a:gd name="connsiteY3" fmla="*/ 1668113 h 1675614"/>
                  <a:gd name="connsiteX4" fmla="*/ 1644110 w 1661541"/>
                  <a:gd name="connsiteY4" fmla="*/ 872871 h 1675614"/>
                  <a:gd name="connsiteX5" fmla="*/ 1644110 w 1661541"/>
                  <a:gd name="connsiteY5" fmla="*/ 872871 h 1675614"/>
                  <a:gd name="connsiteX6" fmla="*/ 1644110 w 1661541"/>
                  <a:gd name="connsiteY6" fmla="*/ 788670 h 1675614"/>
                  <a:gd name="connsiteX7" fmla="*/ 872871 w 1661541"/>
                  <a:gd name="connsiteY7" fmla="*/ 17431 h 1675614"/>
                  <a:gd name="connsiteX8" fmla="*/ 788670 w 1661541"/>
                  <a:gd name="connsiteY8" fmla="*/ 17431 h 1675614"/>
                  <a:gd name="connsiteX9" fmla="*/ 17431 w 1661541"/>
                  <a:gd name="connsiteY9" fmla="*/ 788670 h 1675614"/>
                  <a:gd name="connsiteX10" fmla="*/ 17431 w 1661541"/>
                  <a:gd name="connsiteY10" fmla="*/ 872871 h 167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1675614">
                    <a:moveTo>
                      <a:pt x="17431" y="872871"/>
                    </a:moveTo>
                    <a:lnTo>
                      <a:pt x="17431" y="872871"/>
                    </a:lnTo>
                    <a:cubicBezTo>
                      <a:pt x="17431" y="872871"/>
                      <a:pt x="812673" y="1668113"/>
                      <a:pt x="812673" y="1668113"/>
                    </a:cubicBezTo>
                    <a:cubicBezTo>
                      <a:pt x="822674" y="1678114"/>
                      <a:pt x="838867" y="1678114"/>
                      <a:pt x="848868" y="1668113"/>
                    </a:cubicBezTo>
                    <a:lnTo>
                      <a:pt x="1644110" y="872871"/>
                    </a:lnTo>
                    <a:lnTo>
                      <a:pt x="1644110" y="872871"/>
                    </a:lnTo>
                    <a:cubicBezTo>
                      <a:pt x="1667351" y="849630"/>
                      <a:pt x="1667351" y="811911"/>
                      <a:pt x="1644110" y="788670"/>
                    </a:cubicBezTo>
                    <a:lnTo>
                      <a:pt x="872871" y="17431"/>
                    </a:lnTo>
                    <a:cubicBezTo>
                      <a:pt x="849630" y="-5810"/>
                      <a:pt x="811911" y="-5810"/>
                      <a:pt x="788670" y="17431"/>
                    </a:cubicBezTo>
                    <a:lnTo>
                      <a:pt x="17431" y="788670"/>
                    </a:lnTo>
                    <a:cubicBezTo>
                      <a:pt x="-5810" y="811911"/>
                      <a:pt x="-5810" y="849630"/>
                      <a:pt x="17431" y="872871"/>
                    </a:cubicBezTo>
                    <a:close/>
                  </a:path>
                </a:pathLst>
              </a:custGeom>
              <a:solidFill>
                <a:srgbClr val="2E9CC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92451F5-984A-4FE4-B3F9-D9DEC277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7641" y="2780527"/>
              <a:ext cx="796716" cy="86514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AFFE4D1-B856-11E9-773C-A18F4E7F7389}"/>
              </a:ext>
            </a:extLst>
          </p:cNvPr>
          <p:cNvGrpSpPr/>
          <p:nvPr/>
        </p:nvGrpSpPr>
        <p:grpSpPr>
          <a:xfrm>
            <a:off x="8673820" y="2460851"/>
            <a:ext cx="1661541" cy="1745740"/>
            <a:chOff x="8673820" y="2460851"/>
            <a:chExt cx="1661541" cy="17457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9DA06A-4987-7B2D-A46B-3E1DAC3828E1}"/>
                </a:ext>
              </a:extLst>
            </p:cNvPr>
            <p:cNvGrpSpPr/>
            <p:nvPr/>
          </p:nvGrpSpPr>
          <p:grpSpPr>
            <a:xfrm>
              <a:off x="8673820" y="2460851"/>
              <a:ext cx="1661541" cy="1745740"/>
              <a:chOff x="5267324" y="2547937"/>
              <a:chExt cx="1661541" cy="174574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0FB4BBD-D400-59FD-4E73-45A01B5A317D}"/>
                  </a:ext>
                </a:extLst>
              </p:cNvPr>
              <p:cNvSpPr/>
              <p:nvPr/>
            </p:nvSpPr>
            <p:spPr>
              <a:xfrm>
                <a:off x="5267324" y="3420807"/>
                <a:ext cx="1661541" cy="872870"/>
              </a:xfrm>
              <a:custGeom>
                <a:avLst/>
                <a:gdLst>
                  <a:gd name="connsiteX0" fmla="*/ 1644110 w 1661541"/>
                  <a:gd name="connsiteY0" fmla="*/ 84201 h 872870"/>
                  <a:gd name="connsiteX1" fmla="*/ 872871 w 1661541"/>
                  <a:gd name="connsiteY1" fmla="*/ 855440 h 872870"/>
                  <a:gd name="connsiteX2" fmla="*/ 788670 w 1661541"/>
                  <a:gd name="connsiteY2" fmla="*/ 855440 h 872870"/>
                  <a:gd name="connsiteX3" fmla="*/ 17431 w 1661541"/>
                  <a:gd name="connsiteY3" fmla="*/ 84201 h 872870"/>
                  <a:gd name="connsiteX4" fmla="*/ 17431 w 1661541"/>
                  <a:gd name="connsiteY4" fmla="*/ 0 h 872870"/>
                  <a:gd name="connsiteX5" fmla="*/ 17431 w 1661541"/>
                  <a:gd name="connsiteY5" fmla="*/ 0 h 872870"/>
                  <a:gd name="connsiteX6" fmla="*/ 811721 w 1661541"/>
                  <a:gd name="connsiteY6" fmla="*/ 794290 h 872870"/>
                  <a:gd name="connsiteX7" fmla="*/ 849821 w 1661541"/>
                  <a:gd name="connsiteY7" fmla="*/ 794290 h 872870"/>
                  <a:gd name="connsiteX8" fmla="*/ 1644110 w 1661541"/>
                  <a:gd name="connsiteY8" fmla="*/ 0 h 872870"/>
                  <a:gd name="connsiteX9" fmla="*/ 1644110 w 1661541"/>
                  <a:gd name="connsiteY9" fmla="*/ 0 h 872870"/>
                  <a:gd name="connsiteX10" fmla="*/ 1644110 w 1661541"/>
                  <a:gd name="connsiteY10" fmla="*/ 84201 h 872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872870">
                    <a:moveTo>
                      <a:pt x="1644110" y="84201"/>
                    </a:moveTo>
                    <a:lnTo>
                      <a:pt x="872871" y="855440"/>
                    </a:lnTo>
                    <a:cubicBezTo>
                      <a:pt x="849630" y="878681"/>
                      <a:pt x="811911" y="878681"/>
                      <a:pt x="788670" y="855440"/>
                    </a:cubicBezTo>
                    <a:lnTo>
                      <a:pt x="17431" y="84201"/>
                    </a:lnTo>
                    <a:cubicBezTo>
                      <a:pt x="-5810" y="60960"/>
                      <a:pt x="-5810" y="23241"/>
                      <a:pt x="17431" y="0"/>
                    </a:cubicBezTo>
                    <a:lnTo>
                      <a:pt x="17431" y="0"/>
                    </a:lnTo>
                    <a:cubicBezTo>
                      <a:pt x="17431" y="0"/>
                      <a:pt x="811721" y="794290"/>
                      <a:pt x="811721" y="794290"/>
                    </a:cubicBezTo>
                    <a:cubicBezTo>
                      <a:pt x="822198" y="804767"/>
                      <a:pt x="839248" y="804767"/>
                      <a:pt x="849821" y="794290"/>
                    </a:cubicBezTo>
                    <a:lnTo>
                      <a:pt x="1644110" y="0"/>
                    </a:lnTo>
                    <a:lnTo>
                      <a:pt x="1644110" y="0"/>
                    </a:lnTo>
                    <a:cubicBezTo>
                      <a:pt x="1667351" y="23241"/>
                      <a:pt x="1667351" y="60960"/>
                      <a:pt x="1644110" y="84201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29648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860D66A-D35E-DF64-1B67-052441DAABB6}"/>
                  </a:ext>
                </a:extLst>
              </p:cNvPr>
              <p:cNvSpPr/>
              <p:nvPr/>
            </p:nvSpPr>
            <p:spPr>
              <a:xfrm>
                <a:off x="5267324" y="2547937"/>
                <a:ext cx="1661541" cy="1675614"/>
              </a:xfrm>
              <a:custGeom>
                <a:avLst/>
                <a:gdLst>
                  <a:gd name="connsiteX0" fmla="*/ 17431 w 1661541"/>
                  <a:gd name="connsiteY0" fmla="*/ 872871 h 1675614"/>
                  <a:gd name="connsiteX1" fmla="*/ 17431 w 1661541"/>
                  <a:gd name="connsiteY1" fmla="*/ 872871 h 1675614"/>
                  <a:gd name="connsiteX2" fmla="*/ 812673 w 1661541"/>
                  <a:gd name="connsiteY2" fmla="*/ 1668113 h 1675614"/>
                  <a:gd name="connsiteX3" fmla="*/ 848868 w 1661541"/>
                  <a:gd name="connsiteY3" fmla="*/ 1668113 h 1675614"/>
                  <a:gd name="connsiteX4" fmla="*/ 1644110 w 1661541"/>
                  <a:gd name="connsiteY4" fmla="*/ 872871 h 1675614"/>
                  <a:gd name="connsiteX5" fmla="*/ 1644110 w 1661541"/>
                  <a:gd name="connsiteY5" fmla="*/ 872871 h 1675614"/>
                  <a:gd name="connsiteX6" fmla="*/ 1644110 w 1661541"/>
                  <a:gd name="connsiteY6" fmla="*/ 788670 h 1675614"/>
                  <a:gd name="connsiteX7" fmla="*/ 872871 w 1661541"/>
                  <a:gd name="connsiteY7" fmla="*/ 17431 h 1675614"/>
                  <a:gd name="connsiteX8" fmla="*/ 788670 w 1661541"/>
                  <a:gd name="connsiteY8" fmla="*/ 17431 h 1675614"/>
                  <a:gd name="connsiteX9" fmla="*/ 17431 w 1661541"/>
                  <a:gd name="connsiteY9" fmla="*/ 788670 h 1675614"/>
                  <a:gd name="connsiteX10" fmla="*/ 17431 w 1661541"/>
                  <a:gd name="connsiteY10" fmla="*/ 872871 h 167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1541" h="1675614">
                    <a:moveTo>
                      <a:pt x="17431" y="872871"/>
                    </a:moveTo>
                    <a:lnTo>
                      <a:pt x="17431" y="872871"/>
                    </a:lnTo>
                    <a:cubicBezTo>
                      <a:pt x="17431" y="872871"/>
                      <a:pt x="812673" y="1668113"/>
                      <a:pt x="812673" y="1668113"/>
                    </a:cubicBezTo>
                    <a:cubicBezTo>
                      <a:pt x="822674" y="1678114"/>
                      <a:pt x="838867" y="1678114"/>
                      <a:pt x="848868" y="1668113"/>
                    </a:cubicBezTo>
                    <a:lnTo>
                      <a:pt x="1644110" y="872871"/>
                    </a:lnTo>
                    <a:lnTo>
                      <a:pt x="1644110" y="872871"/>
                    </a:lnTo>
                    <a:cubicBezTo>
                      <a:pt x="1667351" y="849630"/>
                      <a:pt x="1667351" y="811911"/>
                      <a:pt x="1644110" y="788670"/>
                    </a:cubicBezTo>
                    <a:lnTo>
                      <a:pt x="872871" y="17431"/>
                    </a:lnTo>
                    <a:cubicBezTo>
                      <a:pt x="849630" y="-5810"/>
                      <a:pt x="811911" y="-5810"/>
                      <a:pt x="788670" y="17431"/>
                    </a:cubicBezTo>
                    <a:lnTo>
                      <a:pt x="17431" y="788670"/>
                    </a:lnTo>
                    <a:cubicBezTo>
                      <a:pt x="-5810" y="811911"/>
                      <a:pt x="-5810" y="849630"/>
                      <a:pt x="17431" y="872871"/>
                    </a:cubicBezTo>
                    <a:close/>
                  </a:path>
                </a:pathLst>
              </a:custGeom>
              <a:solidFill>
                <a:srgbClr val="29648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ABF07B5-1B7B-EA40-665B-C0CDEF07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66782" y="2942231"/>
              <a:ext cx="865635" cy="795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2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6212-B3C9-9E99-F316-27F5B732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BEF7C9-89DC-2630-7E5E-5BBE0F4881FE}"/>
              </a:ext>
            </a:extLst>
          </p:cNvPr>
          <p:cNvSpPr/>
          <p:nvPr/>
        </p:nvSpPr>
        <p:spPr>
          <a:xfrm>
            <a:off x="3456592" y="2220686"/>
            <a:ext cx="5355016" cy="1409322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ABEF1-09BD-ED2D-08AA-56705F6F6386}"/>
              </a:ext>
            </a:extLst>
          </p:cNvPr>
          <p:cNvSpPr txBox="1"/>
          <p:nvPr/>
        </p:nvSpPr>
        <p:spPr>
          <a:xfrm>
            <a:off x="2200308" y="4072694"/>
            <a:ext cx="8216001" cy="6463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Use asterisk carefully: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Imports all items from a module into the current namespace</a:t>
            </a:r>
            <a:endParaRPr lang="en-GB">
              <a:solidFill>
                <a:srgbClr val="25274D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2D1BB83E-C8D5-A9FD-A4D6-04D72B1F6746}"/>
              </a:ext>
            </a:extLst>
          </p:cNvPr>
          <p:cNvSpPr txBox="1">
            <a:spLocks/>
          </p:cNvSpPr>
          <p:nvPr/>
        </p:nvSpPr>
        <p:spPr>
          <a:xfrm>
            <a:off x="749998" y="4017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All (Not Recommended)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9CB03-9C18-4F3D-AEF1-8D104085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0" y="2438072"/>
            <a:ext cx="4954640" cy="9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71D7-09C2-2FBD-CFE5-2569B0C6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604AEB6-40F9-46B7-473A-4B8F454E6517}"/>
              </a:ext>
            </a:extLst>
          </p:cNvPr>
          <p:cNvGrpSpPr/>
          <p:nvPr/>
        </p:nvGrpSpPr>
        <p:grpSpPr>
          <a:xfrm>
            <a:off x="1714500" y="5816426"/>
            <a:ext cx="8763000" cy="823860"/>
            <a:chOff x="2446338" y="5816426"/>
            <a:chExt cx="8763000" cy="8238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C013F29-741D-14FD-70F4-5AF0A3D71708}"/>
                </a:ext>
              </a:extLst>
            </p:cNvPr>
            <p:cNvSpPr/>
            <p:nvPr/>
          </p:nvSpPr>
          <p:spPr>
            <a:xfrm>
              <a:off x="2446338" y="5816426"/>
              <a:ext cx="8763000" cy="823860"/>
            </a:xfrm>
            <a:prstGeom prst="round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5430E0-B9B2-9D7E-1D2F-B51F5E0D1D9D}"/>
                </a:ext>
              </a:extLst>
            </p:cNvPr>
            <p:cNvSpPr txBox="1"/>
            <p:nvPr/>
          </p:nvSpPr>
          <p:spPr>
            <a:xfrm>
              <a:off x="2817247" y="6043690"/>
              <a:ext cx="8021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Best practice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2" charset="0"/>
                </a:rPr>
                <a:t>: Always specify what to import for maintainable code.</a:t>
              </a:r>
            </a:p>
          </p:txBody>
        </p:sp>
      </p:grpSp>
      <p:sp>
        <p:nvSpPr>
          <p:cNvPr id="3" name="Title 7">
            <a:extLst>
              <a:ext uri="{FF2B5EF4-FFF2-40B4-BE49-F238E27FC236}">
                <a16:creationId xmlns:a16="http://schemas.microsoft.com/office/drawing/2014/main" id="{3DE67DF5-182A-A21D-F312-AC1194228AC1}"/>
              </a:ext>
            </a:extLst>
          </p:cNvPr>
          <p:cNvSpPr txBox="1">
            <a:spLocks/>
          </p:cNvSpPr>
          <p:nvPr/>
        </p:nvSpPr>
        <p:spPr>
          <a:xfrm>
            <a:off x="749998" y="4017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All (Not Recommended)</a:t>
            </a:r>
            <a:b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C34384E-E2DD-A837-0315-D427DCE3D87E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Risks of Using * Imports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3BEAC3-3CD9-1EA9-E970-A593BAEE2582}"/>
              </a:ext>
            </a:extLst>
          </p:cNvPr>
          <p:cNvGrpSpPr/>
          <p:nvPr/>
        </p:nvGrpSpPr>
        <p:grpSpPr>
          <a:xfrm>
            <a:off x="2574574" y="1707155"/>
            <a:ext cx="7042852" cy="776695"/>
            <a:chOff x="1956005" y="1707155"/>
            <a:chExt cx="7042852" cy="77669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0C67CD-30D2-0DBD-5D31-AE4E31286CB3}"/>
                </a:ext>
              </a:extLst>
            </p:cNvPr>
            <p:cNvGrpSpPr/>
            <p:nvPr/>
          </p:nvGrpSpPr>
          <p:grpSpPr>
            <a:xfrm>
              <a:off x="1956005" y="1707155"/>
              <a:ext cx="7042852" cy="776695"/>
              <a:chOff x="3111910" y="1625602"/>
              <a:chExt cx="7042852" cy="9398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C937348-84CC-E190-00D1-7F44D6899688}"/>
                  </a:ext>
                </a:extLst>
              </p:cNvPr>
              <p:cNvSpPr/>
              <p:nvPr/>
            </p:nvSpPr>
            <p:spPr>
              <a:xfrm>
                <a:off x="3111910" y="1625602"/>
                <a:ext cx="7042852" cy="939800"/>
              </a:xfrm>
              <a:prstGeom prst="round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377DE-1A40-9D26-579E-6FEF28118952}"/>
                  </a:ext>
                </a:extLst>
              </p:cNvPr>
              <p:cNvSpPr txBox="1"/>
              <p:nvPr/>
            </p:nvSpPr>
            <p:spPr>
              <a:xfrm>
                <a:off x="4212944" y="1910836"/>
                <a:ext cx="4888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Triggers unexpected name conflicts</a:t>
                </a: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92EB36F-E26F-B444-8C8D-347A46DAC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1721" y="1903751"/>
              <a:ext cx="823168" cy="38350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1EDDDC-8E25-A1BC-6004-7C6E8AABFC48}"/>
              </a:ext>
            </a:extLst>
          </p:cNvPr>
          <p:cNvGrpSpPr/>
          <p:nvPr/>
        </p:nvGrpSpPr>
        <p:grpSpPr>
          <a:xfrm>
            <a:off x="2560060" y="3810515"/>
            <a:ext cx="7057366" cy="776695"/>
            <a:chOff x="1956005" y="3810515"/>
            <a:chExt cx="7057366" cy="77669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F105A5-3A77-7AE3-A9E6-60C04BC7E244}"/>
                </a:ext>
              </a:extLst>
            </p:cNvPr>
            <p:cNvGrpSpPr/>
            <p:nvPr/>
          </p:nvGrpSpPr>
          <p:grpSpPr>
            <a:xfrm>
              <a:off x="1956005" y="3810515"/>
              <a:ext cx="7057366" cy="776695"/>
              <a:chOff x="3111910" y="1625602"/>
              <a:chExt cx="7057366" cy="93980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42BC930-2CA6-908B-C0EC-9B43F47DFBBC}"/>
                  </a:ext>
                </a:extLst>
              </p:cNvPr>
              <p:cNvSpPr/>
              <p:nvPr/>
            </p:nvSpPr>
            <p:spPr>
              <a:xfrm>
                <a:off x="3111910" y="1625602"/>
                <a:ext cx="7057366" cy="939800"/>
              </a:xfrm>
              <a:prstGeom prst="roundRect">
                <a:avLst/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085FE69-119B-3AF8-8E86-CD0CFF3164D7}"/>
                  </a:ext>
                </a:extLst>
              </p:cNvPr>
              <p:cNvSpPr txBox="1"/>
              <p:nvPr/>
            </p:nvSpPr>
            <p:spPr>
              <a:xfrm>
                <a:off x="4179016" y="1910836"/>
                <a:ext cx="56423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Clutters the namespace with unused functions</a:t>
                </a:r>
              </a:p>
            </p:txBody>
          </p:sp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E5D181-1163-B717-79D0-CE227A517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6971" y="3929428"/>
              <a:ext cx="893140" cy="53766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AA7C8C-AD53-107E-E648-A1C6F74877DD}"/>
              </a:ext>
            </a:extLst>
          </p:cNvPr>
          <p:cNvGrpSpPr/>
          <p:nvPr/>
        </p:nvGrpSpPr>
        <p:grpSpPr>
          <a:xfrm>
            <a:off x="2487066" y="4862196"/>
            <a:ext cx="7130360" cy="776695"/>
            <a:chOff x="1956005" y="4862196"/>
            <a:chExt cx="7130360" cy="77669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D551080-0AA1-94D4-AED2-375EEA8D0899}"/>
                </a:ext>
              </a:extLst>
            </p:cNvPr>
            <p:cNvGrpSpPr/>
            <p:nvPr/>
          </p:nvGrpSpPr>
          <p:grpSpPr>
            <a:xfrm>
              <a:off x="1956005" y="4862196"/>
              <a:ext cx="7130360" cy="776695"/>
              <a:chOff x="3111910" y="1625602"/>
              <a:chExt cx="7130360" cy="939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8212CED-8AB3-A200-9E3F-B941E7DBD985}"/>
                  </a:ext>
                </a:extLst>
              </p:cNvPr>
              <p:cNvSpPr/>
              <p:nvPr/>
            </p:nvSpPr>
            <p:spPr>
              <a:xfrm>
                <a:off x="3111910" y="1625602"/>
                <a:ext cx="7057366" cy="939800"/>
              </a:xfrm>
              <a:prstGeom prst="round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B39492-A214-2B00-4D7E-27F151193F20}"/>
                  </a:ext>
                </a:extLst>
              </p:cNvPr>
              <p:cNvSpPr txBox="1"/>
              <p:nvPr/>
            </p:nvSpPr>
            <p:spPr>
              <a:xfrm>
                <a:off x="4164502" y="1910836"/>
                <a:ext cx="6077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Complicates debugging and maintenance</a:t>
                </a:r>
              </a:p>
            </p:txBody>
          </p: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55B03D-E5BE-B518-92B6-E53A539D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25842" y="4937448"/>
              <a:ext cx="657342" cy="63163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E33A42-602A-012C-93C0-F17A19E2D1DE}"/>
              </a:ext>
            </a:extLst>
          </p:cNvPr>
          <p:cNvGrpSpPr/>
          <p:nvPr/>
        </p:nvGrpSpPr>
        <p:grpSpPr>
          <a:xfrm>
            <a:off x="2589088" y="2758835"/>
            <a:ext cx="7028338" cy="776695"/>
            <a:chOff x="1956005" y="2758835"/>
            <a:chExt cx="7028338" cy="7766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182314-E4C8-4A92-4E75-4AA89DE4B7D3}"/>
                </a:ext>
              </a:extLst>
            </p:cNvPr>
            <p:cNvGrpSpPr/>
            <p:nvPr/>
          </p:nvGrpSpPr>
          <p:grpSpPr>
            <a:xfrm>
              <a:off x="1956005" y="2758835"/>
              <a:ext cx="7028338" cy="776695"/>
              <a:chOff x="3111910" y="1625602"/>
              <a:chExt cx="7028338" cy="93980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C495D70-179B-22EA-D02D-8230F11AA304}"/>
                  </a:ext>
                </a:extLst>
              </p:cNvPr>
              <p:cNvSpPr/>
              <p:nvPr/>
            </p:nvSpPr>
            <p:spPr>
              <a:xfrm>
                <a:off x="3111910" y="1625602"/>
                <a:ext cx="7028338" cy="939800"/>
              </a:xfrm>
              <a:prstGeom prst="roundRect">
                <a:avLst/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309DF1-24A0-2AA9-093C-716A0AE87DBB}"/>
                  </a:ext>
                </a:extLst>
              </p:cNvPr>
              <p:cNvSpPr txBox="1"/>
              <p:nvPr/>
            </p:nvSpPr>
            <p:spPr>
              <a:xfrm>
                <a:off x="4164502" y="1910836"/>
                <a:ext cx="4379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Obscures the origin of functions</a:t>
                </a:r>
              </a:p>
            </p:txBody>
          </p:sp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70D1700-0A8B-7DF6-9913-1A250F641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11058" y="2844087"/>
              <a:ext cx="799827" cy="608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6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CC9EA-449A-A014-5CCC-0BBE6D0E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C5FE6-155D-19F0-74AD-937C9D1C84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8" y="2376566"/>
            <a:ext cx="8980155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Libraries</a:t>
            </a: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9D25E72-BB84-A4DF-4CBC-CA4895664278}"/>
              </a:ext>
            </a:extLst>
          </p:cNvPr>
          <p:cNvSpPr/>
          <p:nvPr/>
        </p:nvSpPr>
        <p:spPr>
          <a:xfrm>
            <a:off x="749999" y="3715876"/>
            <a:ext cx="9016571" cy="41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8"/>
              </a:lnSpc>
            </a:pP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903D860-92CC-E8F4-1646-B40789A1483D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4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DDE3-7715-6627-C9EC-855F0F60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906D7A-3E84-BD13-8C49-60CA9C81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875"/>
              </a:lnSpc>
            </a:pPr>
            <a:r>
              <a:rPr lang="en-US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math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EDA7E-252B-B29D-3B2C-C4EBCE9C12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Providing standard C-based mathematical functions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F17BE-47BF-9171-A880-BCC6BB8A3FE5}"/>
              </a:ext>
            </a:extLst>
          </p:cNvPr>
          <p:cNvSpPr txBox="1"/>
          <p:nvPr/>
        </p:nvSpPr>
        <p:spPr>
          <a:xfrm>
            <a:off x="2879969" y="4659868"/>
            <a:ext cx="6432063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Provides standard C-based mathematical functions</a:t>
            </a:r>
            <a:endParaRPr lang="en-GB">
              <a:solidFill>
                <a:srgbClr val="25274D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4F46A0-927C-1F0D-1528-7ED1E3D3CA9F}"/>
              </a:ext>
            </a:extLst>
          </p:cNvPr>
          <p:cNvSpPr/>
          <p:nvPr/>
        </p:nvSpPr>
        <p:spPr>
          <a:xfrm>
            <a:off x="3214256" y="2244573"/>
            <a:ext cx="5668487" cy="1804749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E4FD3-7FC4-BEE6-89E5-980E9499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13" y="2355596"/>
            <a:ext cx="5429652" cy="15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  <p:bldP spid="3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EF7B8-CC8C-DF27-4243-26E53B14A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D565737-C63D-9544-6AA1-81571E04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875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math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0A752-E658-DC4C-7F5C-11C046287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Common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1B91A-E7CD-DFEF-72AE-9B1F2A616B38}"/>
              </a:ext>
            </a:extLst>
          </p:cNvPr>
          <p:cNvGrpSpPr/>
          <p:nvPr/>
        </p:nvGrpSpPr>
        <p:grpSpPr>
          <a:xfrm>
            <a:off x="311848" y="1952625"/>
            <a:ext cx="11442002" cy="3683236"/>
            <a:chOff x="311848" y="1952625"/>
            <a:chExt cx="11442002" cy="368323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062A41B-F5A5-3079-0DDA-6A37564878E4}"/>
                </a:ext>
              </a:extLst>
            </p:cNvPr>
            <p:cNvSpPr/>
            <p:nvPr/>
          </p:nvSpPr>
          <p:spPr>
            <a:xfrm>
              <a:off x="311848" y="3311157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93E95FD-25F6-75C2-A4B2-75075307A450}"/>
                </a:ext>
              </a:extLst>
            </p:cNvPr>
            <p:cNvSpPr/>
            <p:nvPr/>
          </p:nvSpPr>
          <p:spPr>
            <a:xfrm>
              <a:off x="311848" y="4664311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3CE9D1-8B52-5D96-8177-976580261A14}"/>
                </a:ext>
              </a:extLst>
            </p:cNvPr>
            <p:cNvSpPr/>
            <p:nvPr/>
          </p:nvSpPr>
          <p:spPr>
            <a:xfrm>
              <a:off x="6179248" y="1952625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A19D17-C5F6-FC7E-E2CF-720F87889CD3}"/>
                </a:ext>
              </a:extLst>
            </p:cNvPr>
            <p:cNvSpPr/>
            <p:nvPr/>
          </p:nvSpPr>
          <p:spPr>
            <a:xfrm>
              <a:off x="6179248" y="3305780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50C806-3FE2-DAEE-D48B-F2C10B98464B}"/>
                </a:ext>
              </a:extLst>
            </p:cNvPr>
            <p:cNvGrpSpPr/>
            <p:nvPr/>
          </p:nvGrpSpPr>
          <p:grpSpPr>
            <a:xfrm>
              <a:off x="311848" y="1958002"/>
              <a:ext cx="5574602" cy="971550"/>
              <a:chOff x="311848" y="1958002"/>
              <a:chExt cx="5574602" cy="97155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9DA6F78-F9A3-615C-241C-2369B49D3A9B}"/>
                  </a:ext>
                </a:extLst>
              </p:cNvPr>
              <p:cNvSpPr/>
              <p:nvPr/>
            </p:nvSpPr>
            <p:spPr>
              <a:xfrm>
                <a:off x="311848" y="1958002"/>
                <a:ext cx="5574602" cy="971550"/>
              </a:xfrm>
              <a:prstGeom prst="roundRect">
                <a:avLst>
                  <a:gd name="adj" fmla="val 50000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C43953-7198-7D6A-F8C1-B861962DB32C}"/>
                  </a:ext>
                </a:extLst>
              </p:cNvPr>
              <p:cNvSpPr txBox="1"/>
              <p:nvPr/>
            </p:nvSpPr>
            <p:spPr>
              <a:xfrm>
                <a:off x="1424110" y="2259111"/>
                <a:ext cx="3350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err="1">
                    <a:solidFill>
                      <a:schemeClr val="bg1"/>
                    </a:solidFill>
                    <a:latin typeface="Courier New" panose="02070309020205020404" pitchFamily="49" charset="0"/>
                    <a:ea typeface="Montserrat" pitchFamily="34" charset="-122"/>
                    <a:cs typeface="Courier New" panose="02070309020205020404" pitchFamily="49" charset="0"/>
                  </a:rPr>
                  <a:t>math.sqrt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ea typeface="Montserrat" pitchFamily="34" charset="-122"/>
                    <a:cs typeface="Courier New" panose="02070309020205020404" pitchFamily="49" charset="0"/>
                  </a:rPr>
                  <a:t>(x</a:t>
                </a:r>
                <a:r>
                  <a:rPr lang="en-US">
                    <a:solidFill>
                      <a:schemeClr val="bg1"/>
                    </a:solidFill>
                    <a:latin typeface="Montserrat" panose="00000500000000000000" pitchFamily="50" charset="0"/>
                    <a:ea typeface="Montserrat" pitchFamily="34" charset="-122"/>
                    <a:cs typeface="Montserrat" pitchFamily="34" charset="-120"/>
                  </a:rPr>
                  <a:t>) - Square root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07AD36-4BD8-0740-DDC3-5A430B575CAB}"/>
                </a:ext>
              </a:extLst>
            </p:cNvPr>
            <p:cNvSpPr txBox="1"/>
            <p:nvPr/>
          </p:nvSpPr>
          <p:spPr>
            <a:xfrm>
              <a:off x="562324" y="3612266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math.pi</a:t>
              </a:r>
              <a:r>
                <a:rPr lang="fr-FR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, </a:t>
              </a:r>
              <a:r>
                <a:rPr lang="fr-FR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math.e</a:t>
              </a:r>
              <a:r>
                <a:rPr lang="fr-FR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 </a:t>
              </a:r>
              <a:r>
                <a:rPr lang="fr-FR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- Constants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FC95B3-4D46-3E1B-57B8-45F56B83D0DE}"/>
                </a:ext>
              </a:extLst>
            </p:cNvPr>
            <p:cNvSpPr txBox="1"/>
            <p:nvPr/>
          </p:nvSpPr>
          <p:spPr>
            <a:xfrm>
              <a:off x="445756" y="4965420"/>
              <a:ext cx="5306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math.ceil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(x), </a:t>
              </a:r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math.floor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(x) 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- Rounding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292CBB-7E61-9E31-9D4B-59EE96EFB962}"/>
                </a:ext>
              </a:extLst>
            </p:cNvPr>
            <p:cNvSpPr txBox="1"/>
            <p:nvPr/>
          </p:nvSpPr>
          <p:spPr>
            <a:xfrm>
              <a:off x="6429724" y="2253734"/>
              <a:ext cx="5073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math.factorial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(x) 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- Factorial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D2D793-0B4C-53EB-2385-6800BC3E8AF4}"/>
                </a:ext>
              </a:extLst>
            </p:cNvPr>
            <p:cNvSpPr txBox="1"/>
            <p:nvPr/>
          </p:nvSpPr>
          <p:spPr>
            <a:xfrm>
              <a:off x="6322228" y="3606889"/>
              <a:ext cx="5288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math.pow</a:t>
              </a:r>
              <a:r>
                <a:rPr lang="en-US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(x, y)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- Power function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0B5102-12E4-68B5-8E2F-CFBBF3BC0778}"/>
                </a:ext>
              </a:extLst>
            </p:cNvPr>
            <p:cNvSpPr/>
            <p:nvPr/>
          </p:nvSpPr>
          <p:spPr>
            <a:xfrm>
              <a:off x="6096000" y="4664311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086F60-3595-C0B0-4D4F-6D8C510AF70F}"/>
                </a:ext>
              </a:extLst>
            </p:cNvPr>
            <p:cNvSpPr txBox="1"/>
            <p:nvPr/>
          </p:nvSpPr>
          <p:spPr>
            <a:xfrm>
              <a:off x="6247005" y="4965420"/>
              <a:ext cx="53789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>
                  <a:solidFill>
                    <a:schemeClr val="bg1"/>
                  </a:solidFill>
                  <a:latin typeface="Courier New" panose="02070309020205020404" pitchFamily="49" charset="0"/>
                  <a:ea typeface="Montserrat" pitchFamily="34" charset="-122"/>
                  <a:cs typeface="Courier New" panose="02070309020205020404" pitchFamily="49" charset="0"/>
                </a:rPr>
                <a:t>math.sin(x), math.cos(x)</a:t>
              </a:r>
              <a:r>
                <a:rPr lang="pt-BR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- Trigonometry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6968-480B-FC15-C3FB-318CCDCC8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302642-5280-E48C-E6C7-03B57ADC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32629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random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3D688-C80B-DA6C-DEEB-4E106FA5F89C}"/>
              </a:ext>
            </a:extLst>
          </p:cNvPr>
          <p:cNvSpPr txBox="1"/>
          <p:nvPr/>
        </p:nvSpPr>
        <p:spPr>
          <a:xfrm>
            <a:off x="1905246" y="5334000"/>
            <a:ext cx="9096583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Implements pseudo-random number generators for multiple distributions</a:t>
            </a:r>
            <a:endParaRPr lang="en-GB">
              <a:solidFill>
                <a:srgbClr val="25274D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E9E4A9-F530-E19D-386A-08A7B88D6252}"/>
              </a:ext>
            </a:extLst>
          </p:cNvPr>
          <p:cNvSpPr/>
          <p:nvPr/>
        </p:nvSpPr>
        <p:spPr>
          <a:xfrm>
            <a:off x="3395377" y="1524000"/>
            <a:ext cx="5477448" cy="340030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34003-5EBC-90A0-D61A-47D54904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132" y="1696562"/>
            <a:ext cx="5049936" cy="30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B90BB-6C8F-C89A-BCEB-3B3482E5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EDD038-EF3E-FF81-8A33-49819FD1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32629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 Library — random</a:t>
            </a:r>
            <a:br>
              <a:rPr lang="en-US"/>
            </a:b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F2267-3908-1016-015D-57D748A13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Use Cases </a:t>
            </a:r>
          </a:p>
          <a:p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A140BD-0C87-F4D1-1917-10860C5FE4AF}"/>
              </a:ext>
            </a:extLst>
          </p:cNvPr>
          <p:cNvGrpSpPr/>
          <p:nvPr/>
        </p:nvGrpSpPr>
        <p:grpSpPr>
          <a:xfrm>
            <a:off x="3117256" y="1919514"/>
            <a:ext cx="5957489" cy="939801"/>
            <a:chOff x="1433911" y="1625601"/>
            <a:chExt cx="5957489" cy="939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600103-313B-E14A-7861-F17236DAF69D}"/>
                </a:ext>
              </a:extLst>
            </p:cNvPr>
            <p:cNvGrpSpPr/>
            <p:nvPr/>
          </p:nvGrpSpPr>
          <p:grpSpPr>
            <a:xfrm>
              <a:off x="1433911" y="1625601"/>
              <a:ext cx="5957489" cy="939801"/>
              <a:chOff x="2067721" y="1625601"/>
              <a:chExt cx="5957489" cy="93980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62C7C56-2349-0723-48B7-6916700412DF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5957489" cy="939801"/>
                <a:chOff x="2067721" y="1862124"/>
                <a:chExt cx="5957489" cy="1250874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AEEEE09-CBB0-A440-25FF-506207875985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4913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DC3DB64A-55B3-9C22-3F25-006FA20921C7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6F8463-9A9B-8FCB-3E13-53D31B529F4D}"/>
                  </a:ext>
                </a:extLst>
              </p:cNvPr>
              <p:cNvSpPr txBox="1"/>
              <p:nvPr/>
            </p:nvSpPr>
            <p:spPr>
              <a:xfrm>
                <a:off x="3489031" y="1910836"/>
                <a:ext cx="4159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Used in games and simulations</a:t>
                </a: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D94D57E-BE1A-7C42-3903-C03AE761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9140" y="1859075"/>
              <a:ext cx="606406" cy="4728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3EBF31-1955-BCA6-8E04-1CDE722A6EB6}"/>
              </a:ext>
            </a:extLst>
          </p:cNvPr>
          <p:cNvGrpSpPr/>
          <p:nvPr/>
        </p:nvGrpSpPr>
        <p:grpSpPr>
          <a:xfrm>
            <a:off x="3117256" y="3049814"/>
            <a:ext cx="5957489" cy="939801"/>
            <a:chOff x="1433911" y="2755901"/>
            <a:chExt cx="5957489" cy="9398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9FCB251-6E03-DA1A-FB94-F316AFFEEAA9}"/>
                </a:ext>
              </a:extLst>
            </p:cNvPr>
            <p:cNvGrpSpPr/>
            <p:nvPr/>
          </p:nvGrpSpPr>
          <p:grpSpPr>
            <a:xfrm>
              <a:off x="1433911" y="2755901"/>
              <a:ext cx="5957489" cy="939801"/>
              <a:chOff x="2067721" y="1625601"/>
              <a:chExt cx="5957489" cy="93980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5D12C83-079A-0702-998E-E643A5ADBCA9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5957489" cy="939801"/>
                <a:chOff x="2067721" y="1862124"/>
                <a:chExt cx="5957489" cy="1250874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C1424D1E-D73B-C553-A07E-83B01DA8098E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4913300" cy="1250873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6C71A8BC-58C3-6D10-2483-F45184780D14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78CE71-59CE-6096-2D98-270B3AD7B379}"/>
                  </a:ext>
                </a:extLst>
              </p:cNvPr>
              <p:cNvSpPr txBox="1"/>
              <p:nvPr/>
            </p:nvSpPr>
            <p:spPr>
              <a:xfrm>
                <a:off x="3663203" y="1910836"/>
                <a:ext cx="38107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Supports statistical sampling</a:t>
                </a: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69F01E-6002-BA74-F902-308575F2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2858" y="2927819"/>
              <a:ext cx="628003" cy="59596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65B90-B61E-7FB9-B622-1EBE3A3EAE7E}"/>
              </a:ext>
            </a:extLst>
          </p:cNvPr>
          <p:cNvGrpSpPr/>
          <p:nvPr/>
        </p:nvGrpSpPr>
        <p:grpSpPr>
          <a:xfrm>
            <a:off x="3123430" y="4205512"/>
            <a:ext cx="5951315" cy="939801"/>
            <a:chOff x="1433911" y="3911599"/>
            <a:chExt cx="5951315" cy="9398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81243A-CDC9-354C-98A1-0A76083CF3CD}"/>
                </a:ext>
              </a:extLst>
            </p:cNvPr>
            <p:cNvGrpSpPr/>
            <p:nvPr/>
          </p:nvGrpSpPr>
          <p:grpSpPr>
            <a:xfrm>
              <a:off x="1433911" y="3911599"/>
              <a:ext cx="5951315" cy="939801"/>
              <a:chOff x="2067721" y="1625601"/>
              <a:chExt cx="5951315" cy="93980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1513913-762D-A0B4-6E2D-2CE73CABBEFD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5951315" cy="939801"/>
                <a:chOff x="2067721" y="1862124"/>
                <a:chExt cx="5951315" cy="1250874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08357AA-2E56-375E-7E6D-E69DB0C465C4}"/>
                    </a:ext>
                  </a:extLst>
                </p:cNvPr>
                <p:cNvSpPr/>
                <p:nvPr/>
              </p:nvSpPr>
              <p:spPr>
                <a:xfrm>
                  <a:off x="3105736" y="1862125"/>
                  <a:ext cx="4913300" cy="1250873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8AC87445-914D-B277-FEB5-0EC3A0550719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2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911206-FA92-C684-6651-29D544999FFB}"/>
                  </a:ext>
                </a:extLst>
              </p:cNvPr>
              <p:cNvSpPr txBox="1"/>
              <p:nvPr/>
            </p:nvSpPr>
            <p:spPr>
              <a:xfrm>
                <a:off x="3529548" y="1910836"/>
                <a:ext cx="4065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Provides random testing data</a:t>
                </a:r>
              </a:p>
            </p:txBody>
          </p: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AA11913-93E7-47B4-2EC6-1C142125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29840" y="4090617"/>
              <a:ext cx="688940" cy="59265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92E4E0-6B6B-1C17-6165-62B939E372AA}"/>
              </a:ext>
            </a:extLst>
          </p:cNvPr>
          <p:cNvGrpSpPr/>
          <p:nvPr/>
        </p:nvGrpSpPr>
        <p:grpSpPr>
          <a:xfrm>
            <a:off x="3117256" y="5335812"/>
            <a:ext cx="5957489" cy="939801"/>
            <a:chOff x="1433911" y="5041899"/>
            <a:chExt cx="5957489" cy="939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4A39DAB-25A9-6E64-956C-D3DA3AA4BB9E}"/>
                </a:ext>
              </a:extLst>
            </p:cNvPr>
            <p:cNvGrpSpPr/>
            <p:nvPr/>
          </p:nvGrpSpPr>
          <p:grpSpPr>
            <a:xfrm>
              <a:off x="1433911" y="5041899"/>
              <a:ext cx="5957489" cy="939801"/>
              <a:chOff x="2067721" y="1625601"/>
              <a:chExt cx="5957489" cy="93980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0DE83F-4946-A218-5ED9-234B7F9F533A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5957489" cy="939801"/>
                <a:chOff x="2067721" y="1862124"/>
                <a:chExt cx="5957489" cy="1250874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32277E37-2E9A-0509-D8C6-A58FEA508D7C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4913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E6A78FCE-7036-4B4D-0573-3CD8CA6DED87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EF1243-A553-F20A-855E-E98A6BE3C1C7}"/>
                  </a:ext>
                </a:extLst>
              </p:cNvPr>
              <p:cNvSpPr txBox="1"/>
              <p:nvPr/>
            </p:nvSpPr>
            <p:spPr>
              <a:xfrm>
                <a:off x="3772060" y="1910836"/>
                <a:ext cx="3593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Assists in algorithm testing</a:t>
                </a: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5941D5B-A49F-D2EE-B339-D12CF6F40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98662" y="5199651"/>
              <a:ext cx="562991" cy="654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6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8572-2667-1F44-A875-ABCA44CB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2F230B-0E28-8420-A791-916C8DF8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Library — requests</a:t>
            </a:r>
            <a:br>
              <a:rPr lang="en-US"/>
            </a:b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E6EBAC-F6C9-D8F7-B35C-5D3A7DF84DAF}"/>
              </a:ext>
            </a:extLst>
          </p:cNvPr>
          <p:cNvSpPr/>
          <p:nvPr/>
        </p:nvSpPr>
        <p:spPr>
          <a:xfrm>
            <a:off x="3100448" y="1860466"/>
            <a:ext cx="6067304" cy="4288506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89E9B-564F-F53D-0B86-7F13CF17AF1F}"/>
              </a:ext>
            </a:extLst>
          </p:cNvPr>
          <p:cNvSpPr txBox="1"/>
          <p:nvPr/>
        </p:nvSpPr>
        <p:spPr>
          <a:xfrm>
            <a:off x="836941" y="1261246"/>
            <a:ext cx="779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kern="1200">
                <a:effectLst/>
                <a:latin typeface="Montserrat" panose="00000500000000000000" pitchFamily="2" charset="0"/>
                <a:ea typeface="+mn-ea"/>
                <a:cs typeface="+mn-cs"/>
              </a:rPr>
              <a:t>Install first: </a:t>
            </a:r>
            <a:r>
              <a:rPr lang="en-US" sz="1800" kern="1200">
                <a:solidFill>
                  <a:schemeClr val="bg1"/>
                </a:solidFill>
                <a:effectLst/>
                <a:highlight>
                  <a:srgbClr val="2E9CCA"/>
                </a:highligh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pip install requests</a:t>
            </a:r>
            <a:endParaRPr lang="en-GB">
              <a:solidFill>
                <a:schemeClr val="bg1"/>
              </a:solidFill>
              <a:effectLst/>
              <a:highlight>
                <a:srgbClr val="2E9CCA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B0659-02C0-DA04-75B2-BEC1CCD9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66" y="2063225"/>
            <a:ext cx="5652668" cy="3882986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81DA04F-347B-E9D2-DBD8-1939309CD783}"/>
              </a:ext>
            </a:extLst>
          </p:cNvPr>
          <p:cNvSpPr/>
          <p:nvPr/>
        </p:nvSpPr>
        <p:spPr>
          <a:xfrm>
            <a:off x="7010400" y="5375554"/>
            <a:ext cx="3773214" cy="1003305"/>
          </a:xfrm>
          <a:prstGeom prst="wedgeRoundRectCallout">
            <a:avLst>
              <a:gd name="adj1" fmla="val -46882"/>
              <a:gd name="adj2" fmla="val -91716"/>
              <a:gd name="adj3" fmla="val 16667"/>
            </a:avLst>
          </a:prstGeom>
          <a:solidFill>
            <a:srgbClr val="AAAB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The </a:t>
            </a:r>
            <a:r>
              <a:rPr lang="en-US">
                <a:latin typeface="Consolas" panose="020B0609020204030204" pitchFamily="49" charset="0"/>
              </a:rPr>
              <a:t>requests</a:t>
            </a:r>
            <a:r>
              <a:rPr lang="en-US"/>
              <a:t> library simplifies making HTTP requests and handling responses.</a:t>
            </a:r>
          </a:p>
        </p:txBody>
      </p:sp>
    </p:spTree>
    <p:extLst>
      <p:ext uri="{BB962C8B-B14F-4D97-AF65-F5344CB8AC3E}">
        <p14:creationId xmlns:p14="http://schemas.microsoft.com/office/powerpoint/2010/main" val="48923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A5571-0B2D-0665-2AE6-106433CF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6E3DD3-D80A-B996-D4CC-BD242A6A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Third-Party Library — requests</a:t>
            </a:r>
            <a:br>
              <a:rPr lang="en-US"/>
            </a:b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75071-82BC-F7D6-E8AC-C1C481866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Key Features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99AC7C-2D19-C2FF-3F20-F241B9A3A9CC}"/>
              </a:ext>
            </a:extLst>
          </p:cNvPr>
          <p:cNvGrpSpPr/>
          <p:nvPr/>
        </p:nvGrpSpPr>
        <p:grpSpPr>
          <a:xfrm>
            <a:off x="2365079" y="2036371"/>
            <a:ext cx="7461843" cy="706086"/>
            <a:chOff x="2365079" y="2036371"/>
            <a:chExt cx="7461843" cy="70608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D7EB41-A7A1-6189-9426-D81601B7F23E}"/>
                </a:ext>
              </a:extLst>
            </p:cNvPr>
            <p:cNvGrpSpPr/>
            <p:nvPr/>
          </p:nvGrpSpPr>
          <p:grpSpPr>
            <a:xfrm>
              <a:off x="2365079" y="2036371"/>
              <a:ext cx="7461843" cy="706086"/>
              <a:chOff x="2067721" y="1742458"/>
              <a:chExt cx="7461843" cy="70608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7E36CAF-29E8-9F42-A994-CCF3407DEA76}"/>
                  </a:ext>
                </a:extLst>
              </p:cNvPr>
              <p:cNvGrpSpPr/>
              <p:nvPr/>
            </p:nvGrpSpPr>
            <p:grpSpPr>
              <a:xfrm>
                <a:off x="2067721" y="1742458"/>
                <a:ext cx="7461843" cy="706086"/>
                <a:chOff x="2067721" y="2017661"/>
                <a:chExt cx="7461843" cy="9398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CFA36344-74CA-12C3-9D56-6498181A14DA}"/>
                    </a:ext>
                  </a:extLst>
                </p:cNvPr>
                <p:cNvSpPr/>
                <p:nvPr/>
              </p:nvSpPr>
              <p:spPr>
                <a:xfrm>
                  <a:off x="3111909" y="2017662"/>
                  <a:ext cx="6417655" cy="939799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6D427E50-8F3D-68BF-0492-B0ECF050793C}"/>
                    </a:ext>
                  </a:extLst>
                </p:cNvPr>
                <p:cNvSpPr/>
                <p:nvPr/>
              </p:nvSpPr>
              <p:spPr>
                <a:xfrm>
                  <a:off x="2067721" y="2017661"/>
                  <a:ext cx="876300" cy="939800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8FDA95-0FE1-5FA8-127B-F54F1CF9D887}"/>
                  </a:ext>
                </a:extLst>
              </p:cNvPr>
              <p:cNvSpPr txBox="1"/>
              <p:nvPr/>
            </p:nvSpPr>
            <p:spPr>
              <a:xfrm>
                <a:off x="3165181" y="1763487"/>
                <a:ext cx="62815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Provides an easy-to-use interface for HTTP methods (GET, POST, etc.)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5530A7F-F198-0284-C8F8-6F40F937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21697" y="2097823"/>
              <a:ext cx="559123" cy="55777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D0362C-3D2F-24A6-1583-2EA50144357A}"/>
              </a:ext>
            </a:extLst>
          </p:cNvPr>
          <p:cNvGrpSpPr/>
          <p:nvPr/>
        </p:nvGrpSpPr>
        <p:grpSpPr>
          <a:xfrm>
            <a:off x="2365079" y="2926464"/>
            <a:ext cx="7461843" cy="706086"/>
            <a:chOff x="2365079" y="2926464"/>
            <a:chExt cx="7461843" cy="70608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8AFCC3-1CE2-D7F5-B718-AF782B31E342}"/>
                </a:ext>
              </a:extLst>
            </p:cNvPr>
            <p:cNvGrpSpPr/>
            <p:nvPr/>
          </p:nvGrpSpPr>
          <p:grpSpPr>
            <a:xfrm>
              <a:off x="2365079" y="2926464"/>
              <a:ext cx="7461843" cy="706086"/>
              <a:chOff x="2067721" y="1742458"/>
              <a:chExt cx="7461843" cy="70608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9CF7F5E-BFC8-546B-A261-45B721C46EF1}"/>
                  </a:ext>
                </a:extLst>
              </p:cNvPr>
              <p:cNvGrpSpPr/>
              <p:nvPr/>
            </p:nvGrpSpPr>
            <p:grpSpPr>
              <a:xfrm>
                <a:off x="2067721" y="1742458"/>
                <a:ext cx="7461843" cy="706086"/>
                <a:chOff x="2067721" y="2017661"/>
                <a:chExt cx="7461843" cy="939800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B2CAF2CB-0A40-D268-D4B6-2D2B5E552B28}"/>
                    </a:ext>
                  </a:extLst>
                </p:cNvPr>
                <p:cNvSpPr/>
                <p:nvPr/>
              </p:nvSpPr>
              <p:spPr>
                <a:xfrm>
                  <a:off x="3111909" y="2017662"/>
                  <a:ext cx="6417655" cy="939799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45503618-0D0D-4892-EA11-4FE71989FC20}"/>
                    </a:ext>
                  </a:extLst>
                </p:cNvPr>
                <p:cNvSpPr/>
                <p:nvPr/>
              </p:nvSpPr>
              <p:spPr>
                <a:xfrm>
                  <a:off x="2067721" y="2017661"/>
                  <a:ext cx="876300" cy="939800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A958FD-6F7A-C078-BA25-86DC56EE23F8}"/>
                  </a:ext>
                </a:extLst>
              </p:cNvPr>
              <p:cNvSpPr txBox="1"/>
              <p:nvPr/>
            </p:nvSpPr>
            <p:spPr>
              <a:xfrm>
                <a:off x="3165181" y="1910835"/>
                <a:ext cx="6281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Handles JSON parsing automatically</a:t>
                </a: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268AC1-0486-5164-6151-72A01168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14834" y="3036779"/>
              <a:ext cx="546085" cy="50707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C0C07F-5D76-4AA4-A072-7A23F382DBF4}"/>
              </a:ext>
            </a:extLst>
          </p:cNvPr>
          <p:cNvGrpSpPr/>
          <p:nvPr/>
        </p:nvGrpSpPr>
        <p:grpSpPr>
          <a:xfrm>
            <a:off x="2365079" y="3816557"/>
            <a:ext cx="7461843" cy="706086"/>
            <a:chOff x="2365079" y="3816557"/>
            <a:chExt cx="7461843" cy="70608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3319851-1834-D696-2916-FA800F5B5A52}"/>
                </a:ext>
              </a:extLst>
            </p:cNvPr>
            <p:cNvGrpSpPr/>
            <p:nvPr/>
          </p:nvGrpSpPr>
          <p:grpSpPr>
            <a:xfrm>
              <a:off x="2365079" y="3816557"/>
              <a:ext cx="7461843" cy="706086"/>
              <a:chOff x="2067721" y="1742458"/>
              <a:chExt cx="7461843" cy="7060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72EC99B-47A2-83C3-9DDB-CAB579BB3C0B}"/>
                  </a:ext>
                </a:extLst>
              </p:cNvPr>
              <p:cNvGrpSpPr/>
              <p:nvPr/>
            </p:nvGrpSpPr>
            <p:grpSpPr>
              <a:xfrm>
                <a:off x="2067721" y="1742458"/>
                <a:ext cx="7461843" cy="706086"/>
                <a:chOff x="2067721" y="2017661"/>
                <a:chExt cx="7461843" cy="939800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191CC289-33C3-252D-EDA5-017AFFF6B64D}"/>
                    </a:ext>
                  </a:extLst>
                </p:cNvPr>
                <p:cNvSpPr/>
                <p:nvPr/>
              </p:nvSpPr>
              <p:spPr>
                <a:xfrm>
                  <a:off x="3111909" y="2017662"/>
                  <a:ext cx="6417655" cy="939799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082D4754-B648-4245-46E9-F1D35F34C71D}"/>
                    </a:ext>
                  </a:extLst>
                </p:cNvPr>
                <p:cNvSpPr/>
                <p:nvPr/>
              </p:nvSpPr>
              <p:spPr>
                <a:xfrm>
                  <a:off x="2067721" y="2017661"/>
                  <a:ext cx="876300" cy="939800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0E1FF3-4538-F16D-E01B-2049374FCF5A}"/>
                  </a:ext>
                </a:extLst>
              </p:cNvPr>
              <p:cNvSpPr txBox="1"/>
              <p:nvPr/>
            </p:nvSpPr>
            <p:spPr>
              <a:xfrm>
                <a:off x="3165181" y="1910835"/>
                <a:ext cx="6281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Maintains sessions and manages cookies</a:t>
                </a:r>
              </a:p>
            </p:txBody>
          </p:sp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AC76ABC-F66E-011B-3B9E-D4ECE6434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26577" y="3937128"/>
              <a:ext cx="542105" cy="49322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7E9F2-B428-899B-1090-F5075FC971B4}"/>
              </a:ext>
            </a:extLst>
          </p:cNvPr>
          <p:cNvGrpSpPr/>
          <p:nvPr/>
        </p:nvGrpSpPr>
        <p:grpSpPr>
          <a:xfrm>
            <a:off x="2365079" y="4706650"/>
            <a:ext cx="7461843" cy="706086"/>
            <a:chOff x="2365079" y="4706650"/>
            <a:chExt cx="7461843" cy="70608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1441530-1E09-4153-1377-0F1BDAC90DD2}"/>
                </a:ext>
              </a:extLst>
            </p:cNvPr>
            <p:cNvGrpSpPr/>
            <p:nvPr/>
          </p:nvGrpSpPr>
          <p:grpSpPr>
            <a:xfrm>
              <a:off x="2365079" y="4706650"/>
              <a:ext cx="7461843" cy="706086"/>
              <a:chOff x="2067721" y="1742458"/>
              <a:chExt cx="7461843" cy="70608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A74405D-3B78-A571-4DD6-FBDB1D74B593}"/>
                  </a:ext>
                </a:extLst>
              </p:cNvPr>
              <p:cNvGrpSpPr/>
              <p:nvPr/>
            </p:nvGrpSpPr>
            <p:grpSpPr>
              <a:xfrm>
                <a:off x="2067721" y="1742458"/>
                <a:ext cx="7461843" cy="706086"/>
                <a:chOff x="2067721" y="2017661"/>
                <a:chExt cx="7461843" cy="9398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F0F25536-6945-FB8E-40AA-CB86E8792780}"/>
                    </a:ext>
                  </a:extLst>
                </p:cNvPr>
                <p:cNvSpPr/>
                <p:nvPr/>
              </p:nvSpPr>
              <p:spPr>
                <a:xfrm>
                  <a:off x="3111909" y="2017662"/>
                  <a:ext cx="6417655" cy="939799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1C45973F-AFCF-2551-0BFF-44AFBFFA7F26}"/>
                    </a:ext>
                  </a:extLst>
                </p:cNvPr>
                <p:cNvSpPr/>
                <p:nvPr/>
              </p:nvSpPr>
              <p:spPr>
                <a:xfrm>
                  <a:off x="2067721" y="2017661"/>
                  <a:ext cx="876300" cy="939800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CB725E-B0FC-C9F2-2C23-7168C1F85FA2}"/>
                  </a:ext>
                </a:extLst>
              </p:cNvPr>
              <p:cNvSpPr txBox="1"/>
              <p:nvPr/>
            </p:nvSpPr>
            <p:spPr>
              <a:xfrm>
                <a:off x="3165181" y="1910835"/>
                <a:ext cx="6281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Supports authentication mechanisms</a:t>
                </a:r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4C5072A-3F3F-7EFE-0695-BF5F46E0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9955" y="4786419"/>
              <a:ext cx="546549" cy="546549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C889F7-4F86-5B2D-DFD4-05C39787AA4F}"/>
              </a:ext>
            </a:extLst>
          </p:cNvPr>
          <p:cNvGrpSpPr/>
          <p:nvPr/>
        </p:nvGrpSpPr>
        <p:grpSpPr>
          <a:xfrm>
            <a:off x="2365079" y="5596742"/>
            <a:ext cx="7461843" cy="706086"/>
            <a:chOff x="2365079" y="5596742"/>
            <a:chExt cx="7461843" cy="70608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848AC5D-84D2-3BC7-9951-AABBC8A5CFD0}"/>
                </a:ext>
              </a:extLst>
            </p:cNvPr>
            <p:cNvGrpSpPr/>
            <p:nvPr/>
          </p:nvGrpSpPr>
          <p:grpSpPr>
            <a:xfrm>
              <a:off x="2365079" y="5596742"/>
              <a:ext cx="7461843" cy="706086"/>
              <a:chOff x="2067721" y="1742458"/>
              <a:chExt cx="7461843" cy="70608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F4EC4C3-A53C-B35B-F427-94BFE50855E3}"/>
                  </a:ext>
                </a:extLst>
              </p:cNvPr>
              <p:cNvGrpSpPr/>
              <p:nvPr/>
            </p:nvGrpSpPr>
            <p:grpSpPr>
              <a:xfrm>
                <a:off x="2067721" y="1742458"/>
                <a:ext cx="7461843" cy="706086"/>
                <a:chOff x="2067721" y="2017661"/>
                <a:chExt cx="7461843" cy="93980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2AB5B6C9-75B9-9E6E-D3C4-CB0A03ECF302}"/>
                    </a:ext>
                  </a:extLst>
                </p:cNvPr>
                <p:cNvSpPr/>
                <p:nvPr/>
              </p:nvSpPr>
              <p:spPr>
                <a:xfrm>
                  <a:off x="3111909" y="2017662"/>
                  <a:ext cx="6417655" cy="939799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ADC7DE45-279A-BB3D-3DE7-ACA152924FA6}"/>
                    </a:ext>
                  </a:extLst>
                </p:cNvPr>
                <p:cNvSpPr/>
                <p:nvPr/>
              </p:nvSpPr>
              <p:spPr>
                <a:xfrm>
                  <a:off x="2067721" y="2017661"/>
                  <a:ext cx="876300" cy="939800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C52070-DB5E-09C9-B92A-CF6B581D9E4D}"/>
                  </a:ext>
                </a:extLst>
              </p:cNvPr>
              <p:cNvSpPr txBox="1"/>
              <p:nvPr/>
            </p:nvSpPr>
            <p:spPr>
              <a:xfrm>
                <a:off x="3165181" y="1910835"/>
                <a:ext cx="6281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50" charset="0"/>
                  </a:rPr>
                  <a:t>Enables file uploads and downloads</a:t>
                </a:r>
              </a:p>
            </p:txBody>
          </p:sp>
        </p:grp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36925ED-7691-67E3-4F1A-CB57B9A5E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50062" y="5688645"/>
              <a:ext cx="506334" cy="522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5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BAAC-61D7-E6D2-5277-8041B221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E1610-212E-15B4-5A7C-CCA37449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So Far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962B-877B-CC29-1A26-7E6651C2E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8" y="2512061"/>
            <a:ext cx="11008614" cy="2712893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loops in Python automate repetitive tasks and streamline workflows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to build a simple chatbot in Python using core programming techniques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A recap of essential Python concepts to reinforce understanding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How user-defined functions improve modularity, reuse and clarity in Python </a:t>
            </a:r>
            <a:r>
              <a:rPr lang="en-US" sz="1800" dirty="0" err="1">
                <a:solidFill>
                  <a:srgbClr val="25274D"/>
                </a:solidFill>
                <a:latin typeface="Montserrat"/>
              </a:rPr>
              <a:t>programmes</a:t>
            </a: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An applied example of integrating functions into a Python-based chatbot</a:t>
            </a:r>
            <a:endParaRPr lang="en-IN" sz="1800" dirty="0">
              <a:solidFill>
                <a:srgbClr val="25274D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5274D"/>
              </a:solidFill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67D2534E-8FAD-D045-7588-574566BD23BA}"/>
              </a:ext>
            </a:extLst>
          </p:cNvPr>
          <p:cNvSpPr/>
          <p:nvPr/>
        </p:nvSpPr>
        <p:spPr>
          <a:xfrm>
            <a:off x="723900" y="1325082"/>
            <a:ext cx="10718101" cy="750261"/>
          </a:xfrm>
          <a:prstGeom prst="rect">
            <a:avLst/>
          </a:prstGeom>
        </p:spPr>
        <p:txBody>
          <a:bodyPr/>
          <a:lstStyle/>
          <a:p>
            <a:pPr defTabSz="914446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2E9CCA"/>
                </a:solidFill>
                <a:latin typeface="Montserrat" panose="00000500000000000000" pitchFamily="2" charset="0"/>
              </a:rPr>
              <a:t>Let’s take a quick look at the key ideas and concepts you have explored in your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644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93DB-F6FE-21BA-E53E-A2C3DBD7D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229CD3-CE6B-8DFF-86FF-569111F1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ea typeface="Montserrat Bold" pitchFamily="34" charset="-122"/>
                <a:cs typeface="Montserrat Bold" pitchFamily="34" charset="-120"/>
              </a:rPr>
              <a:t>Third-Party Library — </a:t>
            </a:r>
            <a:r>
              <a:rPr lang="en-US" err="1">
                <a:ea typeface="Montserrat Bold" pitchFamily="34" charset="-122"/>
                <a:cs typeface="Montserrat Bold" pitchFamily="34" charset="-120"/>
              </a:rPr>
              <a:t>json</a:t>
            </a:r>
            <a:br>
              <a:rPr lang="en-US"/>
            </a:b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0E230F-9E0E-4BAA-897E-C7074695F3EF}"/>
              </a:ext>
            </a:extLst>
          </p:cNvPr>
          <p:cNvSpPr/>
          <p:nvPr/>
        </p:nvSpPr>
        <p:spPr>
          <a:xfrm>
            <a:off x="2372869" y="1705430"/>
            <a:ext cx="7331964" cy="4366186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1742B-4209-AD4F-40A9-79CE2596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318" y="1871179"/>
            <a:ext cx="6897442" cy="40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718FF-687D-8CDE-FE28-3517AE6C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CA9335-E7BD-8D08-FB62-0C180D99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ea typeface="Montserrat Bold" pitchFamily="34" charset="-122"/>
                <a:cs typeface="Montserrat Bold" pitchFamily="34" charset="-120"/>
              </a:rPr>
              <a:t>Third-Party Library — </a:t>
            </a:r>
            <a:r>
              <a:rPr lang="en-US" err="1">
                <a:ea typeface="Montserrat Bold" pitchFamily="34" charset="-122"/>
                <a:cs typeface="Montserrat Bold" pitchFamily="34" charset="-120"/>
              </a:rPr>
              <a:t>json</a:t>
            </a:r>
            <a:br>
              <a:rPr lang="en-US"/>
            </a:b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0C812-9830-4BC5-A6B3-C59757196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Key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AA1E6-AAEA-0732-D6B4-3A8935E2DD79}"/>
              </a:ext>
            </a:extLst>
          </p:cNvPr>
          <p:cNvGrpSpPr/>
          <p:nvPr/>
        </p:nvGrpSpPr>
        <p:grpSpPr>
          <a:xfrm>
            <a:off x="2644140" y="1852763"/>
            <a:ext cx="6903720" cy="794864"/>
            <a:chOff x="1901372" y="1462436"/>
            <a:chExt cx="6366327" cy="7948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4707935-CDD8-70A3-FB81-16FF506D74EE}"/>
                </a:ext>
              </a:extLst>
            </p:cNvPr>
            <p:cNvGrpSpPr/>
            <p:nvPr/>
          </p:nvGrpSpPr>
          <p:grpSpPr>
            <a:xfrm>
              <a:off x="1901372" y="1462436"/>
              <a:ext cx="6366327" cy="794864"/>
              <a:chOff x="1234865" y="1923656"/>
              <a:chExt cx="6366327" cy="794864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DB244B5-7FA3-51D3-2609-54074C33B3DB}"/>
                  </a:ext>
                </a:extLst>
              </p:cNvPr>
              <p:cNvSpPr/>
              <p:nvPr/>
            </p:nvSpPr>
            <p:spPr>
              <a:xfrm>
                <a:off x="1234865" y="1923656"/>
                <a:ext cx="6366327" cy="7948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7FC2-4667-B7FF-8476-59A96AED34EA}"/>
                  </a:ext>
                </a:extLst>
              </p:cNvPr>
              <p:cNvSpPr txBox="1"/>
              <p:nvPr/>
            </p:nvSpPr>
            <p:spPr>
              <a:xfrm>
                <a:off x="1789836" y="2136422"/>
                <a:ext cx="57780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json.loads()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- Parses JSON string to Python object</a:t>
                </a:r>
              </a:p>
            </p:txBody>
          </p:sp>
        </p:grpSp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6B800AAE-458F-A532-A108-9387A486D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153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653F4-2B58-223E-3EFB-CEDEAA97CCC8}"/>
              </a:ext>
            </a:extLst>
          </p:cNvPr>
          <p:cNvGrpSpPr/>
          <p:nvPr/>
        </p:nvGrpSpPr>
        <p:grpSpPr>
          <a:xfrm>
            <a:off x="2644140" y="2880698"/>
            <a:ext cx="6903720" cy="794864"/>
            <a:chOff x="1901372" y="1462436"/>
            <a:chExt cx="6366327" cy="7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9D81B9-9658-AFDF-6063-721FF72E247D}"/>
                </a:ext>
              </a:extLst>
            </p:cNvPr>
            <p:cNvGrpSpPr/>
            <p:nvPr/>
          </p:nvGrpSpPr>
          <p:grpSpPr>
            <a:xfrm>
              <a:off x="1901372" y="1462436"/>
              <a:ext cx="6366327" cy="794864"/>
              <a:chOff x="1234865" y="1923656"/>
              <a:chExt cx="6366327" cy="79486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1F78B6B-F23D-F32A-F878-46DC76579788}"/>
                  </a:ext>
                </a:extLst>
              </p:cNvPr>
              <p:cNvSpPr/>
              <p:nvPr/>
            </p:nvSpPr>
            <p:spPr>
              <a:xfrm>
                <a:off x="1234865" y="1923656"/>
                <a:ext cx="6366327" cy="794864"/>
              </a:xfrm>
              <a:prstGeom prst="roundRect">
                <a:avLst>
                  <a:gd name="adj" fmla="val 9369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4720DE-0F8A-FAE6-E254-719596EDCEE7}"/>
                  </a:ext>
                </a:extLst>
              </p:cNvPr>
              <p:cNvSpPr txBox="1"/>
              <p:nvPr/>
            </p:nvSpPr>
            <p:spPr>
              <a:xfrm>
                <a:off x="1789836" y="1991280"/>
                <a:ext cx="577807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json.dumps</a:t>
                </a: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- Converts Python object to JSON string</a:t>
                </a:r>
              </a:p>
            </p:txBody>
          </p:sp>
        </p:grp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FE3D3A1E-FC6E-6247-0A13-F31052450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153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0D31E-42F8-CED5-B88F-28519909AD38}"/>
              </a:ext>
            </a:extLst>
          </p:cNvPr>
          <p:cNvGrpSpPr/>
          <p:nvPr/>
        </p:nvGrpSpPr>
        <p:grpSpPr>
          <a:xfrm>
            <a:off x="2644140" y="3908633"/>
            <a:ext cx="6903720" cy="794864"/>
            <a:chOff x="1901372" y="1462436"/>
            <a:chExt cx="6366327" cy="794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E2C673-0BF6-D54B-19C3-62D42D5C7D50}"/>
                </a:ext>
              </a:extLst>
            </p:cNvPr>
            <p:cNvGrpSpPr/>
            <p:nvPr/>
          </p:nvGrpSpPr>
          <p:grpSpPr>
            <a:xfrm>
              <a:off x="1901372" y="1462436"/>
              <a:ext cx="6366327" cy="794864"/>
              <a:chOff x="1234865" y="1923656"/>
              <a:chExt cx="6366327" cy="79486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1B0CBDE-8A5A-8092-C5A9-431387AD42F6}"/>
                  </a:ext>
                </a:extLst>
              </p:cNvPr>
              <p:cNvSpPr/>
              <p:nvPr/>
            </p:nvSpPr>
            <p:spPr>
              <a:xfrm>
                <a:off x="1234865" y="1923656"/>
                <a:ext cx="6366327" cy="794864"/>
              </a:xfrm>
              <a:prstGeom prst="roundRect">
                <a:avLst>
                  <a:gd name="adj" fmla="val 9369"/>
                </a:avLst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9C7DFF-AB3D-C099-CDE4-B691673E34BC}"/>
                  </a:ext>
                </a:extLst>
              </p:cNvPr>
              <p:cNvSpPr txBox="1"/>
              <p:nvPr/>
            </p:nvSpPr>
            <p:spPr>
              <a:xfrm>
                <a:off x="1789836" y="2136422"/>
                <a:ext cx="57780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json.load</a:t>
                </a: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- Reads JSON from a file</a:t>
                </a:r>
              </a:p>
            </p:txBody>
          </p:sp>
        </p:grp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5E764458-2625-9459-405A-FF00549E4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153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C69962-08DD-5C67-4510-63DAC2EA228C}"/>
              </a:ext>
            </a:extLst>
          </p:cNvPr>
          <p:cNvGrpSpPr/>
          <p:nvPr/>
        </p:nvGrpSpPr>
        <p:grpSpPr>
          <a:xfrm>
            <a:off x="2644140" y="4936568"/>
            <a:ext cx="6903720" cy="794864"/>
            <a:chOff x="1901372" y="1462436"/>
            <a:chExt cx="6366327" cy="7948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A8F14F-7686-0478-E350-52B05FC38245}"/>
                </a:ext>
              </a:extLst>
            </p:cNvPr>
            <p:cNvGrpSpPr/>
            <p:nvPr/>
          </p:nvGrpSpPr>
          <p:grpSpPr>
            <a:xfrm>
              <a:off x="1901372" y="1462436"/>
              <a:ext cx="6366327" cy="794864"/>
              <a:chOff x="1234865" y="1923656"/>
              <a:chExt cx="6366327" cy="794864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FA3F8A5-AE07-0B9B-50C3-B174E311A0BF}"/>
                  </a:ext>
                </a:extLst>
              </p:cNvPr>
              <p:cNvSpPr/>
              <p:nvPr/>
            </p:nvSpPr>
            <p:spPr>
              <a:xfrm>
                <a:off x="1234865" y="1923656"/>
                <a:ext cx="6366327" cy="7948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6F25EA-BF6C-EDDE-E9E5-67CA22FEC94D}"/>
                  </a:ext>
                </a:extLst>
              </p:cNvPr>
              <p:cNvSpPr txBox="1"/>
              <p:nvPr/>
            </p:nvSpPr>
            <p:spPr>
              <a:xfrm>
                <a:off x="1789836" y="2136422"/>
                <a:ext cx="57780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json.dump</a:t>
                </a: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- Writes Python object as JSON to a file</a:t>
                </a:r>
              </a:p>
            </p:txBody>
          </p:sp>
        </p:grpSp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F8638390-680F-94D1-220C-B9EAAA950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153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9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194E-80FF-3879-E2F5-2BA3BB3B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4005E1-7255-6521-E005-CE5848C6AC57}"/>
              </a:ext>
            </a:extLst>
          </p:cNvPr>
          <p:cNvSpPr/>
          <p:nvPr/>
        </p:nvSpPr>
        <p:spPr>
          <a:xfrm>
            <a:off x="2980705" y="1445749"/>
            <a:ext cx="5854537" cy="431906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B7E64F-9722-D40C-9DF6-C7D62B11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Combining Libraries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ACF3B-771A-960A-A4DB-BB3A727E9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/>
              <a:t>Example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17D12-4D6C-BAC6-AE98-5A98CF26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69" y="1638100"/>
            <a:ext cx="5535168" cy="392767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B8F06BE-6503-1BD7-0593-5D1FFB22D6B6}"/>
              </a:ext>
            </a:extLst>
          </p:cNvPr>
          <p:cNvSpPr/>
          <p:nvPr/>
        </p:nvSpPr>
        <p:spPr>
          <a:xfrm>
            <a:off x="7841303" y="5418642"/>
            <a:ext cx="3188647" cy="1003305"/>
          </a:xfrm>
          <a:prstGeom prst="wedgeRoundRectCallout">
            <a:avLst>
              <a:gd name="adj1" fmla="val -49315"/>
              <a:gd name="adj2" fmla="val -101531"/>
              <a:gd name="adj3" fmla="val 16667"/>
            </a:avLst>
          </a:prstGeom>
          <a:solidFill>
            <a:srgbClr val="AAAB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Requests retrieves data, and JSON converts it into a Python dictionary</a:t>
            </a:r>
          </a:p>
        </p:txBody>
      </p:sp>
    </p:spTree>
    <p:extLst>
      <p:ext uri="{BB962C8B-B14F-4D97-AF65-F5344CB8AC3E}">
        <p14:creationId xmlns:p14="http://schemas.microsoft.com/office/powerpoint/2010/main" val="470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" grpId="0" build="p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601D-9B1B-C4C8-388A-AC7E132E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02F672-80C7-28A8-FC0D-EEBCBF2D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Combining Libraries</a:t>
            </a:r>
            <a:br>
              <a:rPr lang="en-US"/>
            </a:b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35CD5-C030-B1DB-B136-BBBB0669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Real World Applications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4BD704-9564-9037-E17F-33A950E4BB02}"/>
              </a:ext>
            </a:extLst>
          </p:cNvPr>
          <p:cNvGrpSpPr/>
          <p:nvPr/>
        </p:nvGrpSpPr>
        <p:grpSpPr>
          <a:xfrm>
            <a:off x="2026614" y="3944313"/>
            <a:ext cx="2220573" cy="2220573"/>
            <a:chOff x="2026614" y="3944313"/>
            <a:chExt cx="2220573" cy="222057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44573E-746C-35EC-0A0E-5F6D9C3ED44E}"/>
                </a:ext>
              </a:extLst>
            </p:cNvPr>
            <p:cNvGrpSpPr/>
            <p:nvPr/>
          </p:nvGrpSpPr>
          <p:grpSpPr>
            <a:xfrm>
              <a:off x="2026614" y="3944313"/>
              <a:ext cx="2220573" cy="2220573"/>
              <a:chOff x="2026614" y="3944313"/>
              <a:chExt cx="2220573" cy="222057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431DCCF-0F1C-5974-75C2-DF106FD4C5A5}"/>
                  </a:ext>
                </a:extLst>
              </p:cNvPr>
              <p:cNvSpPr/>
              <p:nvPr/>
            </p:nvSpPr>
            <p:spPr>
              <a:xfrm rot="2700000">
                <a:off x="2026614" y="3944313"/>
                <a:ext cx="2220573" cy="2220573"/>
              </a:xfrm>
              <a:prstGeom prst="round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7D9CE6FA-DDAD-0B16-1FC2-172A6C115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15721" y="4297647"/>
                <a:ext cx="842358" cy="75190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551D24-F7F3-85A6-19FC-F4B8205E488A}"/>
                </a:ext>
              </a:extLst>
            </p:cNvPr>
            <p:cNvSpPr txBox="1"/>
            <p:nvPr/>
          </p:nvSpPr>
          <p:spPr>
            <a:xfrm>
              <a:off x="2178050" y="5194041"/>
              <a:ext cx="19177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Construct data pipelines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A2086F-DF9B-9025-EEE4-0A7872AEAFEA}"/>
              </a:ext>
            </a:extLst>
          </p:cNvPr>
          <p:cNvGrpSpPr/>
          <p:nvPr/>
        </p:nvGrpSpPr>
        <p:grpSpPr>
          <a:xfrm>
            <a:off x="3999347" y="2102814"/>
            <a:ext cx="2220573" cy="2220573"/>
            <a:chOff x="3999347" y="2102814"/>
            <a:chExt cx="2220573" cy="22205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3434C5-C1E2-451E-0694-F5D5C559150D}"/>
                </a:ext>
              </a:extLst>
            </p:cNvPr>
            <p:cNvGrpSpPr/>
            <p:nvPr/>
          </p:nvGrpSpPr>
          <p:grpSpPr>
            <a:xfrm>
              <a:off x="3999347" y="2102814"/>
              <a:ext cx="2220573" cy="2220573"/>
              <a:chOff x="3999347" y="2102814"/>
              <a:chExt cx="2220573" cy="222057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0AEE080-6EEA-D81C-06B1-6FCB417C9406}"/>
                  </a:ext>
                </a:extLst>
              </p:cNvPr>
              <p:cNvSpPr/>
              <p:nvPr/>
            </p:nvSpPr>
            <p:spPr>
              <a:xfrm rot="2700000">
                <a:off x="3999347" y="2102814"/>
                <a:ext cx="2220573" cy="2220573"/>
              </a:xfrm>
              <a:prstGeom prst="roundRect">
                <a:avLst/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47BF16FC-50B7-9E91-500C-1F85C0CC0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49371" y="2249582"/>
                <a:ext cx="1013657" cy="961836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ED68C3-7A36-D82F-3093-4CA379B77A7F}"/>
                </a:ext>
              </a:extLst>
            </p:cNvPr>
            <p:cNvSpPr txBox="1"/>
            <p:nvPr/>
          </p:nvSpPr>
          <p:spPr>
            <a:xfrm>
              <a:off x="4150783" y="3252143"/>
              <a:ext cx="19177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Develop API integrations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296B1D-C8DA-948B-D0FB-3B57F3F7DAE4}"/>
              </a:ext>
            </a:extLst>
          </p:cNvPr>
          <p:cNvGrpSpPr/>
          <p:nvPr/>
        </p:nvGrpSpPr>
        <p:grpSpPr>
          <a:xfrm>
            <a:off x="5972080" y="3944313"/>
            <a:ext cx="2220573" cy="2220573"/>
            <a:chOff x="5972080" y="3944313"/>
            <a:chExt cx="2220573" cy="22205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540D2D3-D60C-A5AA-DE91-1635E636A4C4}"/>
                </a:ext>
              </a:extLst>
            </p:cNvPr>
            <p:cNvSpPr/>
            <p:nvPr/>
          </p:nvSpPr>
          <p:spPr>
            <a:xfrm rot="2700000">
              <a:off x="5972080" y="3944313"/>
              <a:ext cx="2220573" cy="2220573"/>
            </a:xfrm>
            <a:prstGeom prst="round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1EAD7-6ECE-9ED8-1321-92A70F46E34A}"/>
                </a:ext>
              </a:extLst>
            </p:cNvPr>
            <p:cNvSpPr txBox="1"/>
            <p:nvPr/>
          </p:nvSpPr>
          <p:spPr>
            <a:xfrm>
              <a:off x="6123516" y="5130800"/>
              <a:ext cx="19177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Web scraping &amp; automation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8F43D69-867C-DB6F-9ED4-989B145A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7297" y="4266790"/>
              <a:ext cx="945604" cy="7374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6CB740-7987-D8A7-6668-19E2A588B7EF}"/>
              </a:ext>
            </a:extLst>
          </p:cNvPr>
          <p:cNvGrpSpPr/>
          <p:nvPr/>
        </p:nvGrpSpPr>
        <p:grpSpPr>
          <a:xfrm>
            <a:off x="7944814" y="2102814"/>
            <a:ext cx="2220573" cy="2220573"/>
            <a:chOff x="7944814" y="2102814"/>
            <a:chExt cx="2220573" cy="222057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CE1B922-8904-38CE-1332-FF8148417143}"/>
                </a:ext>
              </a:extLst>
            </p:cNvPr>
            <p:cNvSpPr/>
            <p:nvPr/>
          </p:nvSpPr>
          <p:spPr>
            <a:xfrm rot="2700000">
              <a:off x="7944814" y="2102814"/>
              <a:ext cx="2220573" cy="2220573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01021B-40FF-EA37-C1CB-3EFC3D2E7D89}"/>
                </a:ext>
              </a:extLst>
            </p:cNvPr>
            <p:cNvSpPr txBox="1"/>
            <p:nvPr/>
          </p:nvSpPr>
          <p:spPr>
            <a:xfrm>
              <a:off x="8096250" y="3252143"/>
              <a:ext cx="19177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Create web applications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704F72D-0400-2C12-21A3-78ADC40EB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16806" y="2248414"/>
              <a:ext cx="727386" cy="823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30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1620D-1099-BA03-A5B2-4C6B68E61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65218F-60D7-AAB2-99D5-F26F9D82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461657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br>
              <a:rPr lang="en-US"/>
            </a:b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9E6127-4D1C-77CF-47D6-D5538BCFD9C5}"/>
              </a:ext>
            </a:extLst>
          </p:cNvPr>
          <p:cNvGrpSpPr/>
          <p:nvPr/>
        </p:nvGrpSpPr>
        <p:grpSpPr>
          <a:xfrm>
            <a:off x="2332759" y="1646989"/>
            <a:ext cx="7526482" cy="1914358"/>
            <a:chOff x="2199409" y="1281546"/>
            <a:chExt cx="7526482" cy="2105794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86150AC2-3DF6-CBCA-274A-17BFB5E65B61}"/>
                </a:ext>
              </a:extLst>
            </p:cNvPr>
            <p:cNvSpPr/>
            <p:nvPr/>
          </p:nvSpPr>
          <p:spPr>
            <a:xfrm>
              <a:off x="2199409" y="1281546"/>
              <a:ext cx="7526482" cy="546032"/>
            </a:xfrm>
            <a:prstGeom prst="round2Same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1C8DD69E-740A-A5E8-C6E5-8BA1A5596C3D}"/>
                </a:ext>
              </a:extLst>
            </p:cNvPr>
            <p:cNvSpPr/>
            <p:nvPr/>
          </p:nvSpPr>
          <p:spPr>
            <a:xfrm rot="10800000">
              <a:off x="2199409" y="1827578"/>
              <a:ext cx="7526482" cy="1559762"/>
            </a:xfrm>
            <a:prstGeom prst="round2SameRect">
              <a:avLst>
                <a:gd name="adj1" fmla="val 1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926AB7-1F9D-0EA6-1E3B-81F7C8692488}"/>
                </a:ext>
              </a:extLst>
            </p:cNvPr>
            <p:cNvSpPr txBox="1"/>
            <p:nvPr/>
          </p:nvSpPr>
          <p:spPr>
            <a:xfrm>
              <a:off x="4222173" y="1373971"/>
              <a:ext cx="3480954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Import </a:t>
              </a:r>
              <a:r>
                <a:rPr lang="en-US" b="1" err="1">
                  <a:solidFill>
                    <a:schemeClr val="bg1"/>
                  </a:solidFill>
                  <a:latin typeface="Montserrat" panose="00000500000000000000" pitchFamily="2" charset="0"/>
                </a:rPr>
                <a:t>organisation</a:t>
              </a:r>
              <a:endParaRPr lang="en-US" b="1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AFB0B-EBCA-DC44-D9F2-4B447A7DA36A}"/>
                </a:ext>
              </a:extLst>
            </p:cNvPr>
            <p:cNvSpPr txBox="1"/>
            <p:nvPr/>
          </p:nvSpPr>
          <p:spPr>
            <a:xfrm>
              <a:off x="2327934" y="1876024"/>
              <a:ext cx="6956612" cy="710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Group standard libraries first, third-party libraries next and local modules last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5DB62-8A37-B2F3-C97B-4E8255B83CA1}"/>
                </a:ext>
              </a:extLst>
            </p:cNvPr>
            <p:cNvSpPr txBox="1"/>
            <p:nvPr/>
          </p:nvSpPr>
          <p:spPr>
            <a:xfrm>
              <a:off x="2327934" y="2590699"/>
              <a:ext cx="6956612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Separate groups with a blank line for readability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E63D9-370A-BA75-547A-3592FEC7B01C}"/>
              </a:ext>
            </a:extLst>
          </p:cNvPr>
          <p:cNvGrpSpPr/>
          <p:nvPr/>
        </p:nvGrpSpPr>
        <p:grpSpPr>
          <a:xfrm>
            <a:off x="2332759" y="3824132"/>
            <a:ext cx="7526482" cy="1914358"/>
            <a:chOff x="2199409" y="1281546"/>
            <a:chExt cx="7526482" cy="2105794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AFCA30E5-AE4A-E9B4-F5FF-DE8E82775EA5}"/>
                </a:ext>
              </a:extLst>
            </p:cNvPr>
            <p:cNvSpPr/>
            <p:nvPr/>
          </p:nvSpPr>
          <p:spPr>
            <a:xfrm>
              <a:off x="2199409" y="1281546"/>
              <a:ext cx="7526482" cy="546032"/>
            </a:xfrm>
            <a:prstGeom prst="round2Same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B5AA562C-4D6E-5D09-BF50-1116721D2132}"/>
                </a:ext>
              </a:extLst>
            </p:cNvPr>
            <p:cNvSpPr/>
            <p:nvPr/>
          </p:nvSpPr>
          <p:spPr>
            <a:xfrm rot="10800000">
              <a:off x="2199409" y="1827578"/>
              <a:ext cx="7526482" cy="1559762"/>
            </a:xfrm>
            <a:prstGeom prst="round2SameRect">
              <a:avLst>
                <a:gd name="adj1" fmla="val 1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51BD82-1C7D-5CE0-2950-357CC089C2D1}"/>
                </a:ext>
              </a:extLst>
            </p:cNvPr>
            <p:cNvSpPr txBox="1"/>
            <p:nvPr/>
          </p:nvSpPr>
          <p:spPr>
            <a:xfrm>
              <a:off x="4222173" y="1373971"/>
              <a:ext cx="3480954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Import efficiency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51832-F706-3B03-707C-C432DB411C15}"/>
                </a:ext>
              </a:extLst>
            </p:cNvPr>
            <p:cNvSpPr txBox="1"/>
            <p:nvPr/>
          </p:nvSpPr>
          <p:spPr>
            <a:xfrm>
              <a:off x="2327934" y="1876023"/>
              <a:ext cx="6956612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Import only what you need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7B21EC-CF79-0910-4909-BA5829816786}"/>
                </a:ext>
              </a:extLst>
            </p:cNvPr>
            <p:cNvSpPr txBox="1"/>
            <p:nvPr/>
          </p:nvSpPr>
          <p:spPr>
            <a:xfrm>
              <a:off x="2327934" y="2303316"/>
              <a:ext cx="6956612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Use aliases for verbose module names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90C825-9F1F-4839-3987-35BF1A3E6FDB}"/>
                </a:ext>
              </a:extLst>
            </p:cNvPr>
            <p:cNvSpPr txBox="1"/>
            <p:nvPr/>
          </p:nvSpPr>
          <p:spPr>
            <a:xfrm>
              <a:off x="2327934" y="2739268"/>
              <a:ext cx="6956612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Avoid wildcard imports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(from x import*)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4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BE33-0392-1ECA-B19E-A2A6963E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C93E-EA39-36CF-80F3-196D5E0A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563255"/>
            <a:ext cx="10622083" cy="540674"/>
          </a:xfrm>
        </p:spPr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A07B7-A0D1-4D3A-DE81-4A98CC287110}"/>
              </a:ext>
            </a:extLst>
          </p:cNvPr>
          <p:cNvSpPr txBox="1"/>
          <p:nvPr/>
        </p:nvSpPr>
        <p:spPr>
          <a:xfrm>
            <a:off x="3074922" y="1668857"/>
            <a:ext cx="6042156" cy="534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>
                <a:solidFill>
                  <a:srgbClr val="25274D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Code organisation: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Structure imports consistently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A6C05A-2019-60E4-8611-4A5053C40366}"/>
              </a:ext>
            </a:extLst>
          </p:cNvPr>
          <p:cNvSpPr/>
          <p:nvPr/>
        </p:nvSpPr>
        <p:spPr>
          <a:xfrm>
            <a:off x="4069278" y="2349661"/>
            <a:ext cx="4053444" cy="3861134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B8190-7B89-0E12-5BF0-9E2CAE17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96" y="2514989"/>
            <a:ext cx="3719608" cy="35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1E26-BCD6-F200-F360-32080BB3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FDB-7DBD-00AB-AB63-ABC37631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Examples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B9A9-C754-FC8D-347F-19B03BAA07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Calculate Circle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D35CD-7547-C51A-9D99-C606CB4A7062}"/>
              </a:ext>
            </a:extLst>
          </p:cNvPr>
          <p:cNvSpPr txBox="1"/>
          <p:nvPr/>
        </p:nvSpPr>
        <p:spPr>
          <a:xfrm>
            <a:off x="1010615" y="2171223"/>
            <a:ext cx="10170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5274D"/>
                </a:solidFill>
              </a:rPr>
              <a:t>Uses the </a:t>
            </a:r>
            <a:r>
              <a:rPr lang="en-US">
                <a:solidFill>
                  <a:srgbClr val="2527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>
                <a:solidFill>
                  <a:srgbClr val="25274D"/>
                </a:solidFill>
              </a:rPr>
              <a:t> module to calculate the area of a circle with mathematical precision.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2018F1-FB22-DC37-40B1-0B2F3CB45823}"/>
              </a:ext>
            </a:extLst>
          </p:cNvPr>
          <p:cNvSpPr/>
          <p:nvPr/>
        </p:nvSpPr>
        <p:spPr>
          <a:xfrm>
            <a:off x="3071751" y="2942195"/>
            <a:ext cx="6048500" cy="2203198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BAE8B-C900-C0E1-B6C1-0590C57A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55" y="3151929"/>
            <a:ext cx="5668490" cy="17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9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94775-2ACC-F0D7-770C-79B9CBEB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2500-E72E-88F0-7E4C-E3AC3809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Examples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17A05-C28B-6D80-C9C2-748AE5211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Simulate Dice Roll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793A6-524E-6924-9D7D-5F754FBA1DDB}"/>
              </a:ext>
            </a:extLst>
          </p:cNvPr>
          <p:cNvSpPr txBox="1"/>
          <p:nvPr/>
        </p:nvSpPr>
        <p:spPr>
          <a:xfrm>
            <a:off x="1973727" y="2141889"/>
            <a:ext cx="8244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5274D"/>
                </a:solidFill>
              </a:rPr>
              <a:t>Uses the </a:t>
            </a:r>
            <a:r>
              <a:rPr lang="en-US">
                <a:solidFill>
                  <a:srgbClr val="2527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random</a:t>
            </a:r>
            <a:r>
              <a:rPr lang="en-US">
                <a:solidFill>
                  <a:srgbClr val="25274D"/>
                </a:solidFill>
              </a:rPr>
              <a:t> module to create a versatile dice-rolling function.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B2A548-15D6-6E42-04FA-0106E14DE1C9}"/>
              </a:ext>
            </a:extLst>
          </p:cNvPr>
          <p:cNvSpPr/>
          <p:nvPr/>
        </p:nvSpPr>
        <p:spPr>
          <a:xfrm>
            <a:off x="2829823" y="2914237"/>
            <a:ext cx="6494253" cy="3023426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E51B6-0660-BC67-8B1D-B3FEDDD1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898" y="3097047"/>
            <a:ext cx="6134102" cy="26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4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0048B-6C04-DAF1-4D34-0E20B563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8FCE-E9DA-785E-6233-2E3216E6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Examples</a:t>
            </a:r>
            <a:br>
              <a:rPr lang="en-US"/>
            </a:b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C79AE4-DB4E-69D5-DBE2-E8E8B3AD5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Fetch Weather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ED0FC-01E9-C63F-9BFE-C46CEA87CDE8}"/>
              </a:ext>
            </a:extLst>
          </p:cNvPr>
          <p:cNvSpPr txBox="1"/>
          <p:nvPr/>
        </p:nvSpPr>
        <p:spPr>
          <a:xfrm>
            <a:off x="2719432" y="1611868"/>
            <a:ext cx="6753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Combines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>
                <a:solidFill>
                  <a:srgbClr val="2527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and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 err="1">
                <a:solidFill>
                  <a:srgbClr val="25274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>
                <a:solidFill>
                  <a:srgbClr val="25274D"/>
                </a:solidFill>
              </a:rPr>
              <a:t>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to fetch real weather data.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C1D099-3929-67B3-27A6-444AFBDBA9E7}"/>
              </a:ext>
            </a:extLst>
          </p:cNvPr>
          <p:cNvSpPr/>
          <p:nvPr/>
        </p:nvSpPr>
        <p:spPr>
          <a:xfrm>
            <a:off x="2875089" y="2033219"/>
            <a:ext cx="6309804" cy="4678748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ED67-3D1F-831D-7E2D-961E6E8E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07" y="2181062"/>
            <a:ext cx="6107864" cy="43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85AB-C17D-A420-EE26-2F8EA079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1EAFB-7ABC-2C24-0FBB-38AF79FAA5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5761160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Building a CLI Calculator</a:t>
            </a:r>
          </a:p>
          <a:p>
            <a:pPr>
              <a:lnSpc>
                <a:spcPts val="4625"/>
              </a:lnSpc>
            </a:pP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E117775-5D6E-D490-DB2E-0DC1A909AB8F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5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5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30A54-FD01-543B-EDB6-41786C82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Covered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5BBD-A0A5-225F-000A-2DF6CB4D1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295532"/>
            <a:ext cx="10622082" cy="4248696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Error Handling in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Using Python Libraries​: Standard &amp; Third-Party Modules in Action​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Importing Modules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Standard Libraries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Building CLI Calculator</a:t>
            </a:r>
          </a:p>
          <a:p>
            <a:pPr>
              <a:lnSpc>
                <a:spcPct val="200000"/>
              </a:lnSpc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21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015B-B0BB-E08A-4398-9E3FD34DA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E7CC-2193-A756-864E-4039C741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Significance of CLI Calculator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DE86FE-154C-CFB5-B0E4-3F95BA9C3FA9}"/>
              </a:ext>
            </a:extLst>
          </p:cNvPr>
          <p:cNvGrpSpPr/>
          <p:nvPr/>
        </p:nvGrpSpPr>
        <p:grpSpPr>
          <a:xfrm>
            <a:off x="2584726" y="1943100"/>
            <a:ext cx="7445099" cy="3623341"/>
            <a:chOff x="2584726" y="1943100"/>
            <a:chExt cx="7445099" cy="36233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CBDEBC-C92A-0187-1CA8-0A15ED7558A7}"/>
                </a:ext>
              </a:extLst>
            </p:cNvPr>
            <p:cNvGrpSpPr/>
            <p:nvPr/>
          </p:nvGrpSpPr>
          <p:grpSpPr>
            <a:xfrm>
              <a:off x="2584726" y="1943100"/>
              <a:ext cx="7445099" cy="1032786"/>
              <a:chOff x="2584726" y="1710659"/>
              <a:chExt cx="7445099" cy="1032786"/>
            </a:xfrm>
          </p:grpSpPr>
          <p:sp>
            <p:nvSpPr>
              <p:cNvPr id="14" name="Round Same Side Corner Rectangle 43">
                <a:extLst>
                  <a:ext uri="{FF2B5EF4-FFF2-40B4-BE49-F238E27FC236}">
                    <a16:creationId xmlns:a16="http://schemas.microsoft.com/office/drawing/2014/main" id="{6971A855-A0A6-C04F-D086-1C8A07A5A10B}"/>
                  </a:ext>
                </a:extLst>
              </p:cNvPr>
              <p:cNvSpPr/>
              <p:nvPr/>
            </p:nvSpPr>
            <p:spPr>
              <a:xfrm flipV="1">
                <a:off x="2584727" y="2105025"/>
                <a:ext cx="6390209" cy="614112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/>
              </a:p>
            </p:txBody>
          </p:sp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DF69E9FF-5B0C-9796-4E66-0ADF881F6CCB}"/>
                  </a:ext>
                </a:extLst>
              </p:cNvPr>
              <p:cNvSpPr/>
              <p:nvPr/>
            </p:nvSpPr>
            <p:spPr>
              <a:xfrm>
                <a:off x="2584726" y="1785997"/>
                <a:ext cx="6390209" cy="318204"/>
              </a:xfrm>
              <a:prstGeom prst="round2Same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F1319-0291-33A3-7924-1C56BA75FA87}"/>
                  </a:ext>
                </a:extLst>
              </p:cNvPr>
              <p:cNvGrpSpPr/>
              <p:nvPr/>
            </p:nvGrpSpPr>
            <p:grpSpPr>
              <a:xfrm>
                <a:off x="9063381" y="1710659"/>
                <a:ext cx="966444" cy="1032786"/>
                <a:chOff x="9154941" y="1536702"/>
                <a:chExt cx="1440047" cy="15389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B6B7A89-AFA9-431E-6C89-EB9E471C2C77}"/>
                    </a:ext>
                  </a:extLst>
                </p:cNvPr>
                <p:cNvSpPr/>
                <p:nvPr/>
              </p:nvSpPr>
              <p:spPr>
                <a:xfrm>
                  <a:off x="9154941" y="1536702"/>
                  <a:ext cx="1440047" cy="1538900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E55D4EC6-EB70-DD8D-1BE9-5081EB6D6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4211" y="1828753"/>
                  <a:ext cx="981506" cy="954798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9CE556-ECE3-7F7F-5EEF-2D02435BA295}"/>
                  </a:ext>
                </a:extLst>
              </p:cNvPr>
              <p:cNvSpPr txBox="1"/>
              <p:nvPr/>
            </p:nvSpPr>
            <p:spPr>
              <a:xfrm>
                <a:off x="4696702" y="1760433"/>
                <a:ext cx="2166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Apply functions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1AD07E-127F-5C50-BE6C-B809D4852885}"/>
                  </a:ext>
                </a:extLst>
              </p:cNvPr>
              <p:cNvSpPr txBox="1"/>
              <p:nvPr/>
            </p:nvSpPr>
            <p:spPr>
              <a:xfrm>
                <a:off x="3199225" y="2196740"/>
                <a:ext cx="51612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800">
                    <a:solidFill>
                      <a:srgbClr val="25274D"/>
                    </a:solidFill>
                    <a:latin typeface="Montserrat" panose="00000500000000000000" pitchFamily="2" charset="0"/>
                  </a:rPr>
                  <a:t>Practice reusable logic through functions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F8CAE2B-A57A-AA56-A8F4-0737AF1ED958}"/>
                </a:ext>
              </a:extLst>
            </p:cNvPr>
            <p:cNvGrpSpPr/>
            <p:nvPr/>
          </p:nvGrpSpPr>
          <p:grpSpPr>
            <a:xfrm>
              <a:off x="2584726" y="3238377"/>
              <a:ext cx="7445099" cy="1032786"/>
              <a:chOff x="2584726" y="3015584"/>
              <a:chExt cx="7445099" cy="103278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AF44F78-E827-5343-20A9-0135C454B87E}"/>
                  </a:ext>
                </a:extLst>
              </p:cNvPr>
              <p:cNvGrpSpPr/>
              <p:nvPr/>
            </p:nvGrpSpPr>
            <p:grpSpPr>
              <a:xfrm>
                <a:off x="2584726" y="3065358"/>
                <a:ext cx="6390209" cy="369332"/>
                <a:chOff x="2584726" y="3065358"/>
                <a:chExt cx="6390209" cy="369332"/>
              </a:xfrm>
            </p:grpSpPr>
            <p:sp>
              <p:nvSpPr>
                <p:cNvPr id="27" name="Rectangle: Top Corners Rounded 26">
                  <a:extLst>
                    <a:ext uri="{FF2B5EF4-FFF2-40B4-BE49-F238E27FC236}">
                      <a16:creationId xmlns:a16="http://schemas.microsoft.com/office/drawing/2014/main" id="{B4A0AC9F-EB1F-2B41-EEA5-66BAA3716A25}"/>
                    </a:ext>
                  </a:extLst>
                </p:cNvPr>
                <p:cNvSpPr/>
                <p:nvPr/>
              </p:nvSpPr>
              <p:spPr>
                <a:xfrm>
                  <a:off x="2584726" y="3090922"/>
                  <a:ext cx="6390209" cy="318204"/>
                </a:xfrm>
                <a:prstGeom prst="round2Same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B9DE5B-783C-556D-0D0D-E0C4EA05E4D8}"/>
                    </a:ext>
                  </a:extLst>
                </p:cNvPr>
                <p:cNvSpPr txBox="1"/>
                <p:nvPr/>
              </p:nvSpPr>
              <p:spPr>
                <a:xfrm>
                  <a:off x="4041261" y="3065358"/>
                  <a:ext cx="3477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800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Use </a:t>
                  </a:r>
                  <a:r>
                    <a:rPr lang="en-US" sz="1800" b="1" err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modularisation</a:t>
                  </a:r>
                  <a:endPara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DD2B06F-48F0-4093-C3B3-3275B1B13EB9}"/>
                  </a:ext>
                </a:extLst>
              </p:cNvPr>
              <p:cNvGrpSpPr/>
              <p:nvPr/>
            </p:nvGrpSpPr>
            <p:grpSpPr>
              <a:xfrm>
                <a:off x="2596954" y="3409950"/>
                <a:ext cx="6390209" cy="614112"/>
                <a:chOff x="2596954" y="3409950"/>
                <a:chExt cx="6390209" cy="614112"/>
              </a:xfrm>
            </p:grpSpPr>
            <p:sp>
              <p:nvSpPr>
                <p:cNvPr id="26" name="Round Same Side Corner Rectangle 43">
                  <a:extLst>
                    <a:ext uri="{FF2B5EF4-FFF2-40B4-BE49-F238E27FC236}">
                      <a16:creationId xmlns:a16="http://schemas.microsoft.com/office/drawing/2014/main" id="{E1FFD426-1BD4-1D09-CEF1-A5B225060A15}"/>
                    </a:ext>
                  </a:extLst>
                </p:cNvPr>
                <p:cNvSpPr/>
                <p:nvPr/>
              </p:nvSpPr>
              <p:spPr>
                <a:xfrm flipV="1">
                  <a:off x="2596954" y="3409950"/>
                  <a:ext cx="6390209" cy="614112"/>
                </a:xfrm>
                <a:prstGeom prst="round2Same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83E60F-949D-C03B-B82E-08A42ED2D6AB}"/>
                    </a:ext>
                  </a:extLst>
                </p:cNvPr>
                <p:cNvSpPr txBox="1"/>
                <p:nvPr/>
              </p:nvSpPr>
              <p:spPr>
                <a:xfrm>
                  <a:off x="2772298" y="3501665"/>
                  <a:ext cx="60395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800">
                      <a:solidFill>
                        <a:srgbClr val="25274D"/>
                      </a:solidFill>
                      <a:latin typeface="Montserrat" panose="00000500000000000000" pitchFamily="2" charset="0"/>
                    </a:rPr>
                    <a:t>Organise code by separating it across multiple files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5525BB-DE4A-052D-CAEC-10727D149AD1}"/>
                  </a:ext>
                </a:extLst>
              </p:cNvPr>
              <p:cNvGrpSpPr/>
              <p:nvPr/>
            </p:nvGrpSpPr>
            <p:grpSpPr>
              <a:xfrm>
                <a:off x="9063381" y="3015584"/>
                <a:ext cx="966444" cy="1032786"/>
                <a:chOff x="9063381" y="3015584"/>
                <a:chExt cx="966444" cy="1032786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71674F99-4EAA-6BCE-6D23-C8E0580C5D92}"/>
                    </a:ext>
                  </a:extLst>
                </p:cNvPr>
                <p:cNvSpPr/>
                <p:nvPr/>
              </p:nvSpPr>
              <p:spPr>
                <a:xfrm>
                  <a:off x="9063381" y="3015584"/>
                  <a:ext cx="966444" cy="1032786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DDA593CA-01FB-8A1E-7958-DD5A4EE765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3555" y="3292174"/>
                  <a:ext cx="674641" cy="5276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00439C8-78F9-D9F0-BF0A-485EB517D91B}"/>
                </a:ext>
              </a:extLst>
            </p:cNvPr>
            <p:cNvGrpSpPr/>
            <p:nvPr/>
          </p:nvGrpSpPr>
          <p:grpSpPr>
            <a:xfrm>
              <a:off x="2584726" y="4533655"/>
              <a:ext cx="7445099" cy="1032786"/>
              <a:chOff x="2584726" y="4301214"/>
              <a:chExt cx="7445099" cy="1032786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A16CE4B-00A0-185F-396B-CE5459C367D9}"/>
                  </a:ext>
                </a:extLst>
              </p:cNvPr>
              <p:cNvSpPr/>
              <p:nvPr/>
            </p:nvSpPr>
            <p:spPr>
              <a:xfrm>
                <a:off x="9063381" y="4301214"/>
                <a:ext cx="966444" cy="1032786"/>
              </a:xfrm>
              <a:prstGeom prst="roundRect">
                <a:avLst/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33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9DB3A477-1634-34FE-D361-6B2B7C81E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9707" y="4621181"/>
                <a:ext cx="684930" cy="438214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5994DC-308D-DC7B-78D7-CD7A3E0AC920}"/>
                  </a:ext>
                </a:extLst>
              </p:cNvPr>
              <p:cNvGrpSpPr/>
              <p:nvPr/>
            </p:nvGrpSpPr>
            <p:grpSpPr>
              <a:xfrm>
                <a:off x="2584726" y="4350988"/>
                <a:ext cx="6390209" cy="369332"/>
                <a:chOff x="2584726" y="3065358"/>
                <a:chExt cx="6390209" cy="369332"/>
              </a:xfrm>
            </p:grpSpPr>
            <p:sp>
              <p:nvSpPr>
                <p:cNvPr id="37" name="Rectangle: Top Corners Rounded 36">
                  <a:extLst>
                    <a:ext uri="{FF2B5EF4-FFF2-40B4-BE49-F238E27FC236}">
                      <a16:creationId xmlns:a16="http://schemas.microsoft.com/office/drawing/2014/main" id="{2C301D3F-8081-AEA5-4469-9EE6B8FBF034}"/>
                    </a:ext>
                  </a:extLst>
                </p:cNvPr>
                <p:cNvSpPr/>
                <p:nvPr/>
              </p:nvSpPr>
              <p:spPr>
                <a:xfrm>
                  <a:off x="2584726" y="3090922"/>
                  <a:ext cx="6390209" cy="318204"/>
                </a:xfrm>
                <a:prstGeom prst="round2Same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700AEC3-B2F9-2ADC-215C-8811EC1AE896}"/>
                    </a:ext>
                  </a:extLst>
                </p:cNvPr>
                <p:cNvSpPr txBox="1"/>
                <p:nvPr/>
              </p:nvSpPr>
              <p:spPr>
                <a:xfrm>
                  <a:off x="4041261" y="3065358"/>
                  <a:ext cx="3477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800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Handle user input/output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5E59445-CB33-F31C-995C-E8EE11D9F180}"/>
                  </a:ext>
                </a:extLst>
              </p:cNvPr>
              <p:cNvGrpSpPr/>
              <p:nvPr/>
            </p:nvGrpSpPr>
            <p:grpSpPr>
              <a:xfrm>
                <a:off x="2596954" y="4695580"/>
                <a:ext cx="6390209" cy="614112"/>
                <a:chOff x="2596954" y="3409950"/>
                <a:chExt cx="6390209" cy="614112"/>
              </a:xfrm>
            </p:grpSpPr>
            <p:sp>
              <p:nvSpPr>
                <p:cNvPr id="40" name="Round Same Side Corner Rectangle 43">
                  <a:extLst>
                    <a:ext uri="{FF2B5EF4-FFF2-40B4-BE49-F238E27FC236}">
                      <a16:creationId xmlns:a16="http://schemas.microsoft.com/office/drawing/2014/main" id="{7980CDBC-B45C-32FC-881D-93851479D492}"/>
                    </a:ext>
                  </a:extLst>
                </p:cNvPr>
                <p:cNvSpPr/>
                <p:nvPr/>
              </p:nvSpPr>
              <p:spPr>
                <a:xfrm flipV="1">
                  <a:off x="2596954" y="3409950"/>
                  <a:ext cx="6390209" cy="614112"/>
                </a:xfrm>
                <a:prstGeom prst="round2Same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BDFA27A-79F1-EA69-52C5-7B471AE2069A}"/>
                    </a:ext>
                  </a:extLst>
                </p:cNvPr>
                <p:cNvSpPr txBox="1"/>
                <p:nvPr/>
              </p:nvSpPr>
              <p:spPr>
                <a:xfrm>
                  <a:off x="2643316" y="3501665"/>
                  <a:ext cx="62974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sz="1800">
                      <a:solidFill>
                        <a:srgbClr val="25274D"/>
                      </a:solidFill>
                      <a:latin typeface="Montserrat" panose="00000500000000000000" pitchFamily="2" charset="0"/>
                    </a:rPr>
                    <a:t>Manage interactions via the command-line interface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63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D27B-287E-BFA3-B4A1-314F95C1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CC06-7836-90B7-7CE8-91080CF4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Significance of CLI Calculator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4BC58A5-1F14-D25F-014F-22DF855E70AA}"/>
              </a:ext>
            </a:extLst>
          </p:cNvPr>
          <p:cNvGrpSpPr/>
          <p:nvPr/>
        </p:nvGrpSpPr>
        <p:grpSpPr>
          <a:xfrm>
            <a:off x="2584726" y="2233386"/>
            <a:ext cx="7445099" cy="2328063"/>
            <a:chOff x="2584726" y="1943100"/>
            <a:chExt cx="7445099" cy="232806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C55671-EA61-C95D-80A9-80727D45197B}"/>
                </a:ext>
              </a:extLst>
            </p:cNvPr>
            <p:cNvGrpSpPr/>
            <p:nvPr/>
          </p:nvGrpSpPr>
          <p:grpSpPr>
            <a:xfrm>
              <a:off x="2584726" y="1943100"/>
              <a:ext cx="7445099" cy="2328063"/>
              <a:chOff x="2584726" y="1943100"/>
              <a:chExt cx="7445099" cy="2328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720AA2-7F15-5567-C1AC-A2307F0B78A9}"/>
                  </a:ext>
                </a:extLst>
              </p:cNvPr>
              <p:cNvGrpSpPr/>
              <p:nvPr/>
            </p:nvGrpSpPr>
            <p:grpSpPr>
              <a:xfrm>
                <a:off x="2584726" y="1943100"/>
                <a:ext cx="7445099" cy="2328063"/>
                <a:chOff x="2584726" y="1943100"/>
                <a:chExt cx="7445099" cy="232806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A00BC4E-4DDE-F238-FBBC-BE4CC261B174}"/>
                    </a:ext>
                  </a:extLst>
                </p:cNvPr>
                <p:cNvGrpSpPr/>
                <p:nvPr/>
              </p:nvGrpSpPr>
              <p:grpSpPr>
                <a:xfrm>
                  <a:off x="2584726" y="1943100"/>
                  <a:ext cx="7445099" cy="1032786"/>
                  <a:chOff x="2584726" y="1710659"/>
                  <a:chExt cx="7445099" cy="1032786"/>
                </a:xfrm>
              </p:grpSpPr>
              <p:sp>
                <p:nvSpPr>
                  <p:cNvPr id="38" name="Round Same Side Corner Rectangle 43">
                    <a:extLst>
                      <a:ext uri="{FF2B5EF4-FFF2-40B4-BE49-F238E27FC236}">
                        <a16:creationId xmlns:a16="http://schemas.microsoft.com/office/drawing/2014/main" id="{F3155E3F-FFF3-4E63-0030-3EE7880B0F08}"/>
                      </a:ext>
                    </a:extLst>
                  </p:cNvPr>
                  <p:cNvSpPr/>
                  <p:nvPr/>
                </p:nvSpPr>
                <p:spPr>
                  <a:xfrm flipV="1">
                    <a:off x="2584727" y="2105025"/>
                    <a:ext cx="6390209" cy="614112"/>
                  </a:xfrm>
                  <a:prstGeom prst="round2Same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39" name="Rectangle: Top Corners Rounded 38">
                    <a:extLst>
                      <a:ext uri="{FF2B5EF4-FFF2-40B4-BE49-F238E27FC236}">
                        <a16:creationId xmlns:a16="http://schemas.microsoft.com/office/drawing/2014/main" id="{53911836-3DA3-F69A-5CF2-BA61BA865F1C}"/>
                      </a:ext>
                    </a:extLst>
                  </p:cNvPr>
                  <p:cNvSpPr/>
                  <p:nvPr/>
                </p:nvSpPr>
                <p:spPr>
                  <a:xfrm>
                    <a:off x="2584726" y="1785997"/>
                    <a:ext cx="6390209" cy="318204"/>
                  </a:xfrm>
                  <a:prstGeom prst="round2SameRect">
                    <a:avLst/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34AE1F80-EF60-D224-1541-98D78975D221}"/>
                      </a:ext>
                    </a:extLst>
                  </p:cNvPr>
                  <p:cNvSpPr/>
                  <p:nvPr/>
                </p:nvSpPr>
                <p:spPr>
                  <a:xfrm>
                    <a:off x="9063381" y="1710659"/>
                    <a:ext cx="966444" cy="1032786"/>
                  </a:xfrm>
                  <a:prstGeom prst="roundRect">
                    <a:avLst/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F45D231-F173-8E47-1922-3E7EC676FDF8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261" y="1760433"/>
                    <a:ext cx="322314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R="0" lvl="0" algn="ctr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en-US" sz="1800" b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Encourage clean project structure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F26026B-743C-F25F-B5F3-AEF2FE043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705949" y="2196740"/>
                    <a:ext cx="614776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R="0" lvl="0" algn="ctr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en-US" sz="1800">
                        <a:solidFill>
                          <a:srgbClr val="25274D"/>
                        </a:solidFill>
                        <a:latin typeface="Montserrat" panose="00000500000000000000" pitchFamily="2" charset="0"/>
                      </a:rPr>
                      <a:t>Develop good coding habits for code </a:t>
                    </a:r>
                    <a:r>
                      <a:rPr lang="en-US" sz="1800" err="1">
                        <a:solidFill>
                          <a:srgbClr val="25274D"/>
                        </a:solidFill>
                        <a:latin typeface="Montserrat" panose="00000500000000000000" pitchFamily="2" charset="0"/>
                      </a:rPr>
                      <a:t>organisation</a:t>
                    </a:r>
                    <a:endParaRPr lang="en-US" sz="1800">
                      <a:solidFill>
                        <a:srgbClr val="25274D"/>
                      </a:solidFill>
                      <a:latin typeface="Montserrat" panose="00000500000000000000" pitchFamily="2" charset="0"/>
                    </a:endParaRP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3BD4290-77A0-01ED-DF2E-40F07EBE1FB1}"/>
                    </a:ext>
                  </a:extLst>
                </p:cNvPr>
                <p:cNvGrpSpPr/>
                <p:nvPr/>
              </p:nvGrpSpPr>
              <p:grpSpPr>
                <a:xfrm>
                  <a:off x="2584726" y="3238377"/>
                  <a:ext cx="7445099" cy="1032786"/>
                  <a:chOff x="2584726" y="3015584"/>
                  <a:chExt cx="7445099" cy="1032786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167698E-2E84-B65F-9E1F-1E892E99CD69}"/>
                      </a:ext>
                    </a:extLst>
                  </p:cNvPr>
                  <p:cNvGrpSpPr/>
                  <p:nvPr/>
                </p:nvGrpSpPr>
                <p:grpSpPr>
                  <a:xfrm>
                    <a:off x="2584726" y="3065358"/>
                    <a:ext cx="6390209" cy="369332"/>
                    <a:chOff x="2584726" y="3065358"/>
                    <a:chExt cx="6390209" cy="369332"/>
                  </a:xfrm>
                </p:grpSpPr>
                <p:sp>
                  <p:nvSpPr>
                    <p:cNvPr id="36" name="Rectangle: Top Corners Rounded 35">
                      <a:extLst>
                        <a:ext uri="{FF2B5EF4-FFF2-40B4-BE49-F238E27FC236}">
                          <a16:creationId xmlns:a16="http://schemas.microsoft.com/office/drawing/2014/main" id="{54823D3C-604E-142B-C893-917EFCC5B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4726" y="3090922"/>
                      <a:ext cx="6390209" cy="318204"/>
                    </a:xfrm>
                    <a:prstGeom prst="round2Same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133"/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1105035-3B73-E12E-2FFB-AF94DA72A6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1261" y="3065358"/>
                      <a:ext cx="34771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R="0" lvl="0" algn="ctr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Mimic real-world practices</a:t>
                      </a: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C546D5D-4F43-3AEA-68F9-CBC3EAFF45E0}"/>
                      </a:ext>
                    </a:extLst>
                  </p:cNvPr>
                  <p:cNvGrpSpPr/>
                  <p:nvPr/>
                </p:nvGrpSpPr>
                <p:grpSpPr>
                  <a:xfrm>
                    <a:off x="2596954" y="3409950"/>
                    <a:ext cx="6390209" cy="614112"/>
                    <a:chOff x="2596954" y="3409950"/>
                    <a:chExt cx="6390209" cy="614112"/>
                  </a:xfrm>
                </p:grpSpPr>
                <p:sp>
                  <p:nvSpPr>
                    <p:cNvPr id="34" name="Round Same Side Corner Rectangle 43">
                      <a:extLst>
                        <a:ext uri="{FF2B5EF4-FFF2-40B4-BE49-F238E27FC236}">
                          <a16:creationId xmlns:a16="http://schemas.microsoft.com/office/drawing/2014/main" id="{891DC09F-9D5A-9E6F-4C93-6F9A89B41D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596954" y="3409950"/>
                      <a:ext cx="6390209" cy="614112"/>
                    </a:xfrm>
                    <a:prstGeom prst="round2Same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133"/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C3BBD72-2467-9D6D-FB65-2ABBAF3AAD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2298" y="3501665"/>
                      <a:ext cx="60395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R="0" lvl="0" algn="ctr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sz="1800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Experience how professional software is structured</a:t>
                      </a:r>
                    </a:p>
                  </p:txBody>
                </p:sp>
              </p:grpSp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2D9280E4-2252-7780-8F52-24DBD3DFA315}"/>
                      </a:ext>
                    </a:extLst>
                  </p:cNvPr>
                  <p:cNvSpPr/>
                  <p:nvPr/>
                </p:nvSpPr>
                <p:spPr>
                  <a:xfrm>
                    <a:off x="9063381" y="3015584"/>
                    <a:ext cx="966444" cy="1032786"/>
                  </a:xfrm>
                  <a:prstGeom prst="roundRect">
                    <a:avLst/>
                  </a:prstGeom>
                  <a:solidFill>
                    <a:srgbClr val="2E9CC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</p:grpSp>
          </p:grp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2AF514C1-4A98-90F3-1837-495D2E00F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74754" y="2101398"/>
                <a:ext cx="542690" cy="700024"/>
              </a:xfrm>
              <a:prstGeom prst="rect">
                <a:avLst/>
              </a:prstGeom>
            </p:spPr>
          </p:pic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8AF4E33-5E4C-3BEF-3772-53D7861F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0356" y="3504587"/>
              <a:ext cx="727312" cy="52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7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0D449-D95D-B720-BFA6-277C420F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64C9FEC-C081-F682-B0A1-AFC3904B9B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24" r="3124"/>
          <a:stretch/>
        </p:blipFill>
        <p:spPr>
          <a:xfrm>
            <a:off x="911225" y="2099147"/>
            <a:ext cx="5356325" cy="3359679"/>
          </a:xfrm>
          <a:prstGeom prst="roundRect">
            <a:avLst>
              <a:gd name="adj" fmla="val 8788"/>
            </a:avLst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17CD7F-9130-BE33-7888-F9D2B69A64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69984" y="3070698"/>
            <a:ext cx="3864715" cy="68170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/>
              <a:t>Runs programs directly in the terminal or console</a:t>
            </a:r>
            <a:endParaRPr lang="en-GB" b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2C79D9-061F-14C1-610A-FAEF76D5D0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69985" y="3979433"/>
            <a:ext cx="3864715" cy="68170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/>
              <a:t>Interacts using text only, without a GUI</a:t>
            </a:r>
            <a:endParaRPr lang="en-GB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417C-645B-643B-8A56-ACD6124F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 – Command Line Interface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40A3C-B144-6A7F-206F-DE6B7BD11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4C97-F05A-D3E0-8533-A95FE018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 – Command Line Interface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A7AE-C660-66EC-D676-F8C68E74F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Key Steps Involved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FFE346-3606-996A-AECA-059F080F1BB4}"/>
              </a:ext>
            </a:extLst>
          </p:cNvPr>
          <p:cNvGrpSpPr/>
          <p:nvPr/>
        </p:nvGrpSpPr>
        <p:grpSpPr>
          <a:xfrm>
            <a:off x="3455949" y="1878469"/>
            <a:ext cx="5407106" cy="4423682"/>
            <a:chOff x="3396574" y="1784685"/>
            <a:chExt cx="5407106" cy="44236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4A19DC-5786-2A19-F02C-7AA07BD29A7A}"/>
                </a:ext>
              </a:extLst>
            </p:cNvPr>
            <p:cNvGrpSpPr/>
            <p:nvPr/>
          </p:nvGrpSpPr>
          <p:grpSpPr>
            <a:xfrm>
              <a:off x="3396574" y="1784685"/>
              <a:ext cx="5407106" cy="4423682"/>
              <a:chOff x="2141855" y="2031428"/>
              <a:chExt cx="7916545" cy="442368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88F0DCE-2194-EFBD-67F3-D74005D78122}"/>
                  </a:ext>
                </a:extLst>
              </p:cNvPr>
              <p:cNvSpPr/>
              <p:nvPr/>
            </p:nvSpPr>
            <p:spPr>
              <a:xfrm>
                <a:off x="2141938" y="5348514"/>
                <a:ext cx="7916462" cy="1106596"/>
              </a:xfrm>
              <a:custGeom>
                <a:avLst/>
                <a:gdLst>
                  <a:gd name="connsiteX0" fmla="*/ 7650936 w 7774166"/>
                  <a:gd name="connsiteY0" fmla="*/ 0 h 2084799"/>
                  <a:gd name="connsiteX1" fmla="*/ 346318 w 7774166"/>
                  <a:gd name="connsiteY1" fmla="*/ 0 h 2084799"/>
                  <a:gd name="connsiteX2" fmla="*/ 259230 w 7774166"/>
                  <a:gd name="connsiteY2" fmla="*/ 36099 h 2084799"/>
                  <a:gd name="connsiteX3" fmla="*/ 36099 w 7774166"/>
                  <a:gd name="connsiteY3" fmla="*/ 259186 h 2084799"/>
                  <a:gd name="connsiteX4" fmla="*/ 0 w 7774166"/>
                  <a:gd name="connsiteY4" fmla="*/ 346318 h 2084799"/>
                  <a:gd name="connsiteX5" fmla="*/ 0 w 7774166"/>
                  <a:gd name="connsiteY5" fmla="*/ 1637078 h 2084799"/>
                  <a:gd name="connsiteX6" fmla="*/ 123186 w 7774166"/>
                  <a:gd name="connsiteY6" fmla="*/ 1760265 h 2084799"/>
                  <a:gd name="connsiteX7" fmla="*/ 649070 w 7774166"/>
                  <a:gd name="connsiteY7" fmla="*/ 1760265 h 2084799"/>
                  <a:gd name="connsiteX8" fmla="*/ 945371 w 7774166"/>
                  <a:gd name="connsiteY8" fmla="*/ 2084799 h 2084799"/>
                  <a:gd name="connsiteX9" fmla="*/ 1241672 w 7774166"/>
                  <a:gd name="connsiteY9" fmla="*/ 1760265 h 2084799"/>
                  <a:gd name="connsiteX10" fmla="*/ 7427849 w 7774166"/>
                  <a:gd name="connsiteY10" fmla="*/ 1760265 h 2084799"/>
                  <a:gd name="connsiteX11" fmla="*/ 7514937 w 7774166"/>
                  <a:gd name="connsiteY11" fmla="*/ 1724166 h 2084799"/>
                  <a:gd name="connsiteX12" fmla="*/ 7738068 w 7774166"/>
                  <a:gd name="connsiteY12" fmla="*/ 1501034 h 2084799"/>
                  <a:gd name="connsiteX13" fmla="*/ 7774167 w 7774166"/>
                  <a:gd name="connsiteY13" fmla="*/ 1413947 h 2084799"/>
                  <a:gd name="connsiteX14" fmla="*/ 7774167 w 7774166"/>
                  <a:gd name="connsiteY14" fmla="*/ 123186 h 2084799"/>
                  <a:gd name="connsiteX15" fmla="*/ 7650980 w 7774166"/>
                  <a:gd name="connsiteY15" fmla="*/ 0 h 2084799"/>
                  <a:gd name="connsiteX0" fmla="*/ 7650936 w 7774167"/>
                  <a:gd name="connsiteY0" fmla="*/ 0 h 1760265"/>
                  <a:gd name="connsiteX1" fmla="*/ 346318 w 7774167"/>
                  <a:gd name="connsiteY1" fmla="*/ 0 h 1760265"/>
                  <a:gd name="connsiteX2" fmla="*/ 259230 w 7774167"/>
                  <a:gd name="connsiteY2" fmla="*/ 36099 h 1760265"/>
                  <a:gd name="connsiteX3" fmla="*/ 36099 w 7774167"/>
                  <a:gd name="connsiteY3" fmla="*/ 259186 h 1760265"/>
                  <a:gd name="connsiteX4" fmla="*/ 0 w 7774167"/>
                  <a:gd name="connsiteY4" fmla="*/ 346318 h 1760265"/>
                  <a:gd name="connsiteX5" fmla="*/ 0 w 7774167"/>
                  <a:gd name="connsiteY5" fmla="*/ 1637078 h 1760265"/>
                  <a:gd name="connsiteX6" fmla="*/ 123186 w 7774167"/>
                  <a:gd name="connsiteY6" fmla="*/ 1760265 h 1760265"/>
                  <a:gd name="connsiteX7" fmla="*/ 649070 w 7774167"/>
                  <a:gd name="connsiteY7" fmla="*/ 1760265 h 1760265"/>
                  <a:gd name="connsiteX8" fmla="*/ 963726 w 7774167"/>
                  <a:gd name="connsiteY8" fmla="*/ 1738263 h 1760265"/>
                  <a:gd name="connsiteX9" fmla="*/ 1241672 w 7774167"/>
                  <a:gd name="connsiteY9" fmla="*/ 1760265 h 1760265"/>
                  <a:gd name="connsiteX10" fmla="*/ 7427849 w 7774167"/>
                  <a:gd name="connsiteY10" fmla="*/ 1760265 h 1760265"/>
                  <a:gd name="connsiteX11" fmla="*/ 7514937 w 7774167"/>
                  <a:gd name="connsiteY11" fmla="*/ 1724166 h 1760265"/>
                  <a:gd name="connsiteX12" fmla="*/ 7738068 w 7774167"/>
                  <a:gd name="connsiteY12" fmla="*/ 1501034 h 1760265"/>
                  <a:gd name="connsiteX13" fmla="*/ 7774167 w 7774167"/>
                  <a:gd name="connsiteY13" fmla="*/ 1413947 h 1760265"/>
                  <a:gd name="connsiteX14" fmla="*/ 7774167 w 7774167"/>
                  <a:gd name="connsiteY14" fmla="*/ 123186 h 1760265"/>
                  <a:gd name="connsiteX15" fmla="*/ 7650980 w 7774167"/>
                  <a:gd name="connsiteY15" fmla="*/ 0 h 1760265"/>
                  <a:gd name="connsiteX16" fmla="*/ 7650936 w 7774167"/>
                  <a:gd name="connsiteY16" fmla="*/ 0 h 1760265"/>
                  <a:gd name="connsiteX0" fmla="*/ 7650936 w 7774167"/>
                  <a:gd name="connsiteY0" fmla="*/ 0 h 1761366"/>
                  <a:gd name="connsiteX1" fmla="*/ 346318 w 7774167"/>
                  <a:gd name="connsiteY1" fmla="*/ 0 h 1761366"/>
                  <a:gd name="connsiteX2" fmla="*/ 259230 w 7774167"/>
                  <a:gd name="connsiteY2" fmla="*/ 36099 h 1761366"/>
                  <a:gd name="connsiteX3" fmla="*/ 36099 w 7774167"/>
                  <a:gd name="connsiteY3" fmla="*/ 259186 h 1761366"/>
                  <a:gd name="connsiteX4" fmla="*/ 0 w 7774167"/>
                  <a:gd name="connsiteY4" fmla="*/ 346318 h 1761366"/>
                  <a:gd name="connsiteX5" fmla="*/ 0 w 7774167"/>
                  <a:gd name="connsiteY5" fmla="*/ 1637078 h 1761366"/>
                  <a:gd name="connsiteX6" fmla="*/ 123186 w 7774167"/>
                  <a:gd name="connsiteY6" fmla="*/ 1760265 h 1761366"/>
                  <a:gd name="connsiteX7" fmla="*/ 649070 w 7774167"/>
                  <a:gd name="connsiteY7" fmla="*/ 1760265 h 1761366"/>
                  <a:gd name="connsiteX8" fmla="*/ 963726 w 7774167"/>
                  <a:gd name="connsiteY8" fmla="*/ 1761366 h 1761366"/>
                  <a:gd name="connsiteX9" fmla="*/ 1241672 w 7774167"/>
                  <a:gd name="connsiteY9" fmla="*/ 1760265 h 1761366"/>
                  <a:gd name="connsiteX10" fmla="*/ 7427849 w 7774167"/>
                  <a:gd name="connsiteY10" fmla="*/ 1760265 h 1761366"/>
                  <a:gd name="connsiteX11" fmla="*/ 7514937 w 7774167"/>
                  <a:gd name="connsiteY11" fmla="*/ 1724166 h 1761366"/>
                  <a:gd name="connsiteX12" fmla="*/ 7738068 w 7774167"/>
                  <a:gd name="connsiteY12" fmla="*/ 1501034 h 1761366"/>
                  <a:gd name="connsiteX13" fmla="*/ 7774167 w 7774167"/>
                  <a:gd name="connsiteY13" fmla="*/ 1413947 h 1761366"/>
                  <a:gd name="connsiteX14" fmla="*/ 7774167 w 7774167"/>
                  <a:gd name="connsiteY14" fmla="*/ 123186 h 1761366"/>
                  <a:gd name="connsiteX15" fmla="*/ 7650980 w 7774167"/>
                  <a:gd name="connsiteY15" fmla="*/ 0 h 1761366"/>
                  <a:gd name="connsiteX16" fmla="*/ 7650936 w 7774167"/>
                  <a:gd name="connsiteY16" fmla="*/ 0 h 176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74167" h="1761366">
                    <a:moveTo>
                      <a:pt x="7650936" y="0"/>
                    </a:moveTo>
                    <a:lnTo>
                      <a:pt x="346318" y="0"/>
                    </a:lnTo>
                    <a:cubicBezTo>
                      <a:pt x="313665" y="0"/>
                      <a:pt x="282339" y="12990"/>
                      <a:pt x="259230" y="36099"/>
                    </a:cubicBezTo>
                    <a:lnTo>
                      <a:pt x="36099" y="259186"/>
                    </a:lnTo>
                    <a:cubicBezTo>
                      <a:pt x="12990" y="282295"/>
                      <a:pt x="0" y="313621"/>
                      <a:pt x="0" y="346318"/>
                    </a:cubicBezTo>
                    <a:lnTo>
                      <a:pt x="0" y="1637078"/>
                    </a:lnTo>
                    <a:cubicBezTo>
                      <a:pt x="0" y="1705122"/>
                      <a:pt x="55142" y="1760265"/>
                      <a:pt x="123186" y="1760265"/>
                    </a:cubicBezTo>
                    <a:lnTo>
                      <a:pt x="649070" y="1760265"/>
                    </a:lnTo>
                    <a:lnTo>
                      <a:pt x="963726" y="1761366"/>
                    </a:lnTo>
                    <a:lnTo>
                      <a:pt x="1241672" y="1760265"/>
                    </a:lnTo>
                    <a:lnTo>
                      <a:pt x="7427849" y="1760265"/>
                    </a:lnTo>
                    <a:cubicBezTo>
                      <a:pt x="7460501" y="1760265"/>
                      <a:pt x="7491828" y="1747274"/>
                      <a:pt x="7514937" y="1724166"/>
                    </a:cubicBezTo>
                    <a:lnTo>
                      <a:pt x="7738068" y="1501034"/>
                    </a:lnTo>
                    <a:cubicBezTo>
                      <a:pt x="7761177" y="1477926"/>
                      <a:pt x="7774167" y="1446599"/>
                      <a:pt x="7774167" y="1413947"/>
                    </a:cubicBezTo>
                    <a:lnTo>
                      <a:pt x="7774167" y="123186"/>
                    </a:lnTo>
                    <a:cubicBezTo>
                      <a:pt x="7774167" y="55142"/>
                      <a:pt x="7719024" y="0"/>
                      <a:pt x="7650980" y="0"/>
                    </a:cubicBezTo>
                    <a:lnTo>
                      <a:pt x="7650936" y="0"/>
                    </a:lnTo>
                    <a:close/>
                  </a:path>
                </a:pathLst>
              </a:custGeom>
              <a:solidFill>
                <a:srgbClr val="2527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7687D9-CE87-DD51-9DF9-F1D8E80CBF6D}"/>
                  </a:ext>
                </a:extLst>
              </p:cNvPr>
              <p:cNvSpPr/>
              <p:nvPr/>
            </p:nvSpPr>
            <p:spPr>
              <a:xfrm>
                <a:off x="2141938" y="4252113"/>
                <a:ext cx="7916460" cy="1309796"/>
              </a:xfrm>
              <a:custGeom>
                <a:avLst/>
                <a:gdLst>
                  <a:gd name="connsiteX0" fmla="*/ 7650936 w 7774166"/>
                  <a:gd name="connsiteY0" fmla="*/ 0 h 2084799"/>
                  <a:gd name="connsiteX1" fmla="*/ 346318 w 7774166"/>
                  <a:gd name="connsiteY1" fmla="*/ 0 h 2084799"/>
                  <a:gd name="connsiteX2" fmla="*/ 259230 w 7774166"/>
                  <a:gd name="connsiteY2" fmla="*/ 36099 h 2084799"/>
                  <a:gd name="connsiteX3" fmla="*/ 36099 w 7774166"/>
                  <a:gd name="connsiteY3" fmla="*/ 259186 h 2084799"/>
                  <a:gd name="connsiteX4" fmla="*/ 0 w 7774166"/>
                  <a:gd name="connsiteY4" fmla="*/ 346318 h 2084799"/>
                  <a:gd name="connsiteX5" fmla="*/ 0 w 7774166"/>
                  <a:gd name="connsiteY5" fmla="*/ 1637078 h 2084799"/>
                  <a:gd name="connsiteX6" fmla="*/ 123186 w 7774166"/>
                  <a:gd name="connsiteY6" fmla="*/ 1760265 h 2084799"/>
                  <a:gd name="connsiteX7" fmla="*/ 649070 w 7774166"/>
                  <a:gd name="connsiteY7" fmla="*/ 1760265 h 2084799"/>
                  <a:gd name="connsiteX8" fmla="*/ 945371 w 7774166"/>
                  <a:gd name="connsiteY8" fmla="*/ 2084799 h 2084799"/>
                  <a:gd name="connsiteX9" fmla="*/ 1241672 w 7774166"/>
                  <a:gd name="connsiteY9" fmla="*/ 1760265 h 2084799"/>
                  <a:gd name="connsiteX10" fmla="*/ 7427849 w 7774166"/>
                  <a:gd name="connsiteY10" fmla="*/ 1760265 h 2084799"/>
                  <a:gd name="connsiteX11" fmla="*/ 7514937 w 7774166"/>
                  <a:gd name="connsiteY11" fmla="*/ 1724166 h 2084799"/>
                  <a:gd name="connsiteX12" fmla="*/ 7738068 w 7774166"/>
                  <a:gd name="connsiteY12" fmla="*/ 1501034 h 2084799"/>
                  <a:gd name="connsiteX13" fmla="*/ 7774167 w 7774166"/>
                  <a:gd name="connsiteY13" fmla="*/ 1413947 h 2084799"/>
                  <a:gd name="connsiteX14" fmla="*/ 7774167 w 7774166"/>
                  <a:gd name="connsiteY14" fmla="*/ 123186 h 2084799"/>
                  <a:gd name="connsiteX15" fmla="*/ 7650980 w 7774166"/>
                  <a:gd name="connsiteY15" fmla="*/ 0 h 208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774166" h="2084799">
                    <a:moveTo>
                      <a:pt x="7650936" y="0"/>
                    </a:moveTo>
                    <a:lnTo>
                      <a:pt x="346318" y="0"/>
                    </a:lnTo>
                    <a:cubicBezTo>
                      <a:pt x="313665" y="0"/>
                      <a:pt x="282339" y="12990"/>
                      <a:pt x="259230" y="36099"/>
                    </a:cubicBezTo>
                    <a:lnTo>
                      <a:pt x="36099" y="259186"/>
                    </a:lnTo>
                    <a:cubicBezTo>
                      <a:pt x="12990" y="282295"/>
                      <a:pt x="0" y="313621"/>
                      <a:pt x="0" y="346318"/>
                    </a:cubicBezTo>
                    <a:lnTo>
                      <a:pt x="0" y="1637078"/>
                    </a:lnTo>
                    <a:cubicBezTo>
                      <a:pt x="0" y="1705122"/>
                      <a:pt x="55142" y="1760265"/>
                      <a:pt x="123186" y="1760265"/>
                    </a:cubicBezTo>
                    <a:lnTo>
                      <a:pt x="649070" y="1760265"/>
                    </a:lnTo>
                    <a:lnTo>
                      <a:pt x="945371" y="2084799"/>
                    </a:lnTo>
                    <a:lnTo>
                      <a:pt x="1241672" y="1760265"/>
                    </a:lnTo>
                    <a:lnTo>
                      <a:pt x="7427849" y="1760265"/>
                    </a:lnTo>
                    <a:cubicBezTo>
                      <a:pt x="7460501" y="1760265"/>
                      <a:pt x="7491828" y="1747274"/>
                      <a:pt x="7514937" y="1724166"/>
                    </a:cubicBezTo>
                    <a:lnTo>
                      <a:pt x="7738068" y="1501034"/>
                    </a:lnTo>
                    <a:cubicBezTo>
                      <a:pt x="7761177" y="1477926"/>
                      <a:pt x="7774167" y="1446599"/>
                      <a:pt x="7774167" y="1413947"/>
                    </a:cubicBezTo>
                    <a:lnTo>
                      <a:pt x="7774167" y="123186"/>
                    </a:lnTo>
                    <a:cubicBezTo>
                      <a:pt x="7774167" y="55142"/>
                      <a:pt x="7719024" y="0"/>
                      <a:pt x="7650980" y="0"/>
                    </a:cubicBezTo>
                    <a:close/>
                  </a:path>
                </a:pathLst>
              </a:custGeom>
              <a:solidFill>
                <a:srgbClr val="29648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51AB4-F25F-87B0-0D3A-2D9CFEA50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36" y="5704490"/>
                <a:ext cx="246066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bg1"/>
                    </a:solidFill>
                    <a:latin typeface="Montserrat" panose="00000500000000000000" pitchFamily="2" charset="0"/>
                    <a:cs typeface="Arial" panose="020B0604020202020204" pitchFamily="34" charset="0"/>
                  </a:rPr>
                  <a:t>Show result</a:t>
                </a: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2EFE6C-9276-0402-D6FF-24F686D5E247}"/>
                  </a:ext>
                </a:extLst>
              </p:cNvPr>
              <p:cNvSpPr/>
              <p:nvPr/>
            </p:nvSpPr>
            <p:spPr>
              <a:xfrm>
                <a:off x="2141855" y="3120401"/>
                <a:ext cx="7916462" cy="1337555"/>
              </a:xfrm>
              <a:custGeom>
                <a:avLst/>
                <a:gdLst>
                  <a:gd name="connsiteX0" fmla="*/ 7738068 w 7774166"/>
                  <a:gd name="connsiteY0" fmla="*/ 259230 h 2128983"/>
                  <a:gd name="connsiteX1" fmla="*/ 7514937 w 7774166"/>
                  <a:gd name="connsiteY1" fmla="*/ 36099 h 2128983"/>
                  <a:gd name="connsiteX2" fmla="*/ 7427849 w 7774166"/>
                  <a:gd name="connsiteY2" fmla="*/ 0 h 2128983"/>
                  <a:gd name="connsiteX3" fmla="*/ 123186 w 7774166"/>
                  <a:gd name="connsiteY3" fmla="*/ 0 h 2128983"/>
                  <a:gd name="connsiteX4" fmla="*/ 0 w 7774166"/>
                  <a:gd name="connsiteY4" fmla="*/ 123186 h 2128983"/>
                  <a:gd name="connsiteX5" fmla="*/ 0 w 7774166"/>
                  <a:gd name="connsiteY5" fmla="*/ 1458131 h 2128983"/>
                  <a:gd name="connsiteX6" fmla="*/ 36099 w 7774166"/>
                  <a:gd name="connsiteY6" fmla="*/ 1545219 h 2128983"/>
                  <a:gd name="connsiteX7" fmla="*/ 259230 w 7774166"/>
                  <a:gd name="connsiteY7" fmla="*/ 1768350 h 2128983"/>
                  <a:gd name="connsiteX8" fmla="*/ 346318 w 7774166"/>
                  <a:gd name="connsiteY8" fmla="*/ 1804449 h 2128983"/>
                  <a:gd name="connsiteX9" fmla="*/ 6532495 w 7774166"/>
                  <a:gd name="connsiteY9" fmla="*/ 1804449 h 2128983"/>
                  <a:gd name="connsiteX10" fmla="*/ 6828796 w 7774166"/>
                  <a:gd name="connsiteY10" fmla="*/ 2128984 h 2128983"/>
                  <a:gd name="connsiteX11" fmla="*/ 7125097 w 7774166"/>
                  <a:gd name="connsiteY11" fmla="*/ 1804449 h 2128983"/>
                  <a:gd name="connsiteX12" fmla="*/ 7650980 w 7774166"/>
                  <a:gd name="connsiteY12" fmla="*/ 1804449 h 2128983"/>
                  <a:gd name="connsiteX13" fmla="*/ 7774166 w 7774166"/>
                  <a:gd name="connsiteY13" fmla="*/ 1681263 h 2128983"/>
                  <a:gd name="connsiteX14" fmla="*/ 7774166 w 7774166"/>
                  <a:gd name="connsiteY14" fmla="*/ 346318 h 2128983"/>
                  <a:gd name="connsiteX15" fmla="*/ 7738068 w 7774166"/>
                  <a:gd name="connsiteY15" fmla="*/ 259230 h 212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774166" h="2128983">
                    <a:moveTo>
                      <a:pt x="7738068" y="259230"/>
                    </a:moveTo>
                    <a:lnTo>
                      <a:pt x="7514937" y="36099"/>
                    </a:lnTo>
                    <a:cubicBezTo>
                      <a:pt x="7491828" y="12990"/>
                      <a:pt x="7460501" y="0"/>
                      <a:pt x="7427849" y="0"/>
                    </a:cubicBezTo>
                    <a:lnTo>
                      <a:pt x="123186" y="0"/>
                    </a:lnTo>
                    <a:cubicBezTo>
                      <a:pt x="55142" y="0"/>
                      <a:pt x="0" y="55142"/>
                      <a:pt x="0" y="123186"/>
                    </a:cubicBezTo>
                    <a:lnTo>
                      <a:pt x="0" y="1458131"/>
                    </a:lnTo>
                    <a:cubicBezTo>
                      <a:pt x="0" y="1490783"/>
                      <a:pt x="12990" y="1522110"/>
                      <a:pt x="36099" y="1545219"/>
                    </a:cubicBezTo>
                    <a:lnTo>
                      <a:pt x="259230" y="1768350"/>
                    </a:lnTo>
                    <a:cubicBezTo>
                      <a:pt x="282339" y="1791459"/>
                      <a:pt x="313665" y="1804449"/>
                      <a:pt x="346318" y="1804449"/>
                    </a:cubicBezTo>
                    <a:lnTo>
                      <a:pt x="6532495" y="1804449"/>
                    </a:lnTo>
                    <a:lnTo>
                      <a:pt x="6828796" y="2128984"/>
                    </a:lnTo>
                    <a:lnTo>
                      <a:pt x="7125097" y="1804449"/>
                    </a:lnTo>
                    <a:lnTo>
                      <a:pt x="7650980" y="1804449"/>
                    </a:lnTo>
                    <a:cubicBezTo>
                      <a:pt x="7719024" y="1804449"/>
                      <a:pt x="7774166" y="1749307"/>
                      <a:pt x="7774166" y="1681263"/>
                    </a:cubicBezTo>
                    <a:lnTo>
                      <a:pt x="7774166" y="346318"/>
                    </a:lnTo>
                    <a:cubicBezTo>
                      <a:pt x="7774166" y="313665"/>
                      <a:pt x="7761176" y="282339"/>
                      <a:pt x="7738068" y="259230"/>
                    </a:cubicBezTo>
                    <a:close/>
                  </a:path>
                </a:pathLst>
              </a:custGeom>
              <a:solidFill>
                <a:srgbClr val="2E9CC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A759FE-D9E6-5D32-9059-06A771B88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36" y="3509754"/>
                <a:ext cx="38557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chemeClr val="bg1"/>
                    </a:solidFill>
                    <a:latin typeface="Montserrat" panose="00000500000000000000" pitchFamily="2" charset="0"/>
                    <a:cs typeface="Arial" panose="020B0604020202020204" pitchFamily="34" charset="0"/>
                  </a:rPr>
                  <a:t>Accept user input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6B4FC2A-EA33-4EE1-A0EF-E96847B913AB}"/>
                  </a:ext>
                </a:extLst>
              </p:cNvPr>
              <p:cNvSpPr/>
              <p:nvPr/>
            </p:nvSpPr>
            <p:spPr>
              <a:xfrm>
                <a:off x="2141939" y="2031428"/>
                <a:ext cx="7916460" cy="1309796"/>
              </a:xfrm>
              <a:custGeom>
                <a:avLst/>
                <a:gdLst>
                  <a:gd name="connsiteX0" fmla="*/ 7650936 w 7774166"/>
                  <a:gd name="connsiteY0" fmla="*/ 0 h 2084799"/>
                  <a:gd name="connsiteX1" fmla="*/ 346318 w 7774166"/>
                  <a:gd name="connsiteY1" fmla="*/ 0 h 2084799"/>
                  <a:gd name="connsiteX2" fmla="*/ 259230 w 7774166"/>
                  <a:gd name="connsiteY2" fmla="*/ 36099 h 2084799"/>
                  <a:gd name="connsiteX3" fmla="*/ 36099 w 7774166"/>
                  <a:gd name="connsiteY3" fmla="*/ 259186 h 2084799"/>
                  <a:gd name="connsiteX4" fmla="*/ 0 w 7774166"/>
                  <a:gd name="connsiteY4" fmla="*/ 346318 h 2084799"/>
                  <a:gd name="connsiteX5" fmla="*/ 0 w 7774166"/>
                  <a:gd name="connsiteY5" fmla="*/ 1637078 h 2084799"/>
                  <a:gd name="connsiteX6" fmla="*/ 123186 w 7774166"/>
                  <a:gd name="connsiteY6" fmla="*/ 1760265 h 2084799"/>
                  <a:gd name="connsiteX7" fmla="*/ 649070 w 7774166"/>
                  <a:gd name="connsiteY7" fmla="*/ 1760265 h 2084799"/>
                  <a:gd name="connsiteX8" fmla="*/ 945371 w 7774166"/>
                  <a:gd name="connsiteY8" fmla="*/ 2084799 h 2084799"/>
                  <a:gd name="connsiteX9" fmla="*/ 1241672 w 7774166"/>
                  <a:gd name="connsiteY9" fmla="*/ 1760265 h 2084799"/>
                  <a:gd name="connsiteX10" fmla="*/ 7427849 w 7774166"/>
                  <a:gd name="connsiteY10" fmla="*/ 1760265 h 2084799"/>
                  <a:gd name="connsiteX11" fmla="*/ 7514937 w 7774166"/>
                  <a:gd name="connsiteY11" fmla="*/ 1724166 h 2084799"/>
                  <a:gd name="connsiteX12" fmla="*/ 7738068 w 7774166"/>
                  <a:gd name="connsiteY12" fmla="*/ 1501034 h 2084799"/>
                  <a:gd name="connsiteX13" fmla="*/ 7774167 w 7774166"/>
                  <a:gd name="connsiteY13" fmla="*/ 1413947 h 2084799"/>
                  <a:gd name="connsiteX14" fmla="*/ 7774167 w 7774166"/>
                  <a:gd name="connsiteY14" fmla="*/ 123186 h 2084799"/>
                  <a:gd name="connsiteX15" fmla="*/ 7650980 w 7774166"/>
                  <a:gd name="connsiteY15" fmla="*/ 0 h 208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774166" h="2084799">
                    <a:moveTo>
                      <a:pt x="7650936" y="0"/>
                    </a:moveTo>
                    <a:lnTo>
                      <a:pt x="346318" y="0"/>
                    </a:lnTo>
                    <a:cubicBezTo>
                      <a:pt x="313665" y="0"/>
                      <a:pt x="282339" y="12990"/>
                      <a:pt x="259230" y="36099"/>
                    </a:cubicBezTo>
                    <a:lnTo>
                      <a:pt x="36099" y="259186"/>
                    </a:lnTo>
                    <a:cubicBezTo>
                      <a:pt x="12990" y="282295"/>
                      <a:pt x="0" y="313621"/>
                      <a:pt x="0" y="346318"/>
                    </a:cubicBezTo>
                    <a:lnTo>
                      <a:pt x="0" y="1637078"/>
                    </a:lnTo>
                    <a:cubicBezTo>
                      <a:pt x="0" y="1705122"/>
                      <a:pt x="55142" y="1760265"/>
                      <a:pt x="123186" y="1760265"/>
                    </a:cubicBezTo>
                    <a:lnTo>
                      <a:pt x="649070" y="1760265"/>
                    </a:lnTo>
                    <a:lnTo>
                      <a:pt x="945371" y="2084799"/>
                    </a:lnTo>
                    <a:lnTo>
                      <a:pt x="1241672" y="1760265"/>
                    </a:lnTo>
                    <a:lnTo>
                      <a:pt x="7427849" y="1760265"/>
                    </a:lnTo>
                    <a:cubicBezTo>
                      <a:pt x="7460501" y="1760265"/>
                      <a:pt x="7491828" y="1747274"/>
                      <a:pt x="7514937" y="1724166"/>
                    </a:cubicBezTo>
                    <a:lnTo>
                      <a:pt x="7738068" y="1501034"/>
                    </a:lnTo>
                    <a:cubicBezTo>
                      <a:pt x="7761177" y="1477926"/>
                      <a:pt x="7774167" y="1446599"/>
                      <a:pt x="7774167" y="1413947"/>
                    </a:cubicBezTo>
                    <a:lnTo>
                      <a:pt x="7774167" y="123186"/>
                    </a:lnTo>
                    <a:cubicBezTo>
                      <a:pt x="7774167" y="55142"/>
                      <a:pt x="7719024" y="0"/>
                      <a:pt x="7650980" y="0"/>
                    </a:cubicBezTo>
                    <a:close/>
                  </a:path>
                </a:pathLst>
              </a:custGeom>
              <a:solidFill>
                <a:srgbClr val="2527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43B24E-00AB-7BBB-7BE0-D1C43EEB3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34" y="2387404"/>
                <a:ext cx="3693188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noProof="0">
                    <a:solidFill>
                      <a:schemeClr val="bg1"/>
                    </a:solidFill>
                    <a:latin typeface="Montserrat" panose="00000500000000000000" pitchFamily="2" charset="0"/>
                    <a:cs typeface="Arial" panose="020B0604020202020204" pitchFamily="34" charset="0"/>
                  </a:rPr>
                  <a:t>Show menu/options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E26781-792E-49B3-EC23-16DB51423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934" y="4608089"/>
                <a:ext cx="3693188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noProof="0">
                    <a:solidFill>
                      <a:schemeClr val="bg1"/>
                    </a:solidFill>
                    <a:latin typeface="Montserrat" panose="00000500000000000000" pitchFamily="2" charset="0"/>
                    <a:cs typeface="Arial" panose="020B0604020202020204" pitchFamily="34" charset="0"/>
                  </a:rPr>
                  <a:t>Perform operation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E07B8C7-4E1D-71DE-1BB2-E6267F93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60180" y="1905193"/>
              <a:ext cx="907524" cy="86876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BD29680-CF84-1DA6-570E-1BF28562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48654" y="3085497"/>
              <a:ext cx="1018090" cy="68700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93BA213-6C4A-2538-7C93-DA635BC48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81872" y="4087455"/>
              <a:ext cx="932605" cy="969088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D20A324-0D05-CF39-90B3-2CC5079D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73817" y="5324475"/>
              <a:ext cx="729666" cy="729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4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1DF1-E4C0-F18A-89C5-91377D5F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8357F-4A55-AA6E-2457-6F7A8D16D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5761160" cy="1893851"/>
          </a:xfrm>
        </p:spPr>
        <p:txBody>
          <a:bodyPr>
            <a:normAutofit/>
          </a:bodyPr>
          <a:lstStyle/>
          <a:p>
            <a:pPr>
              <a:lnSpc>
                <a:spcPts val="4500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Structure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E7CA2230-AE78-1D34-24EA-D01EC2088ED8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6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4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69A4-964E-0EA2-035E-B7DB5122C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D1D363-C09A-55C8-5E33-978A26F2E5F9}"/>
              </a:ext>
            </a:extLst>
          </p:cNvPr>
          <p:cNvSpPr/>
          <p:nvPr/>
        </p:nvSpPr>
        <p:spPr>
          <a:xfrm>
            <a:off x="2576945" y="2755075"/>
            <a:ext cx="6958941" cy="1900052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A4DB676-09DC-B911-355A-8273C52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042"/>
              </a:lnSpc>
            </a:pPr>
            <a:r>
              <a:rPr lang="en-US"/>
              <a:t>Project Structure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D9805-E51A-3A7A-79C3-D1ACA2DC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02" y="2908009"/>
            <a:ext cx="661127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DA4A-11DF-5E14-3FCB-9BE85EE3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67803C-BF98-9B23-B5B2-69E5FDA78E98}"/>
              </a:ext>
            </a:extLst>
          </p:cNvPr>
          <p:cNvSpPr/>
          <p:nvPr/>
        </p:nvSpPr>
        <p:spPr>
          <a:xfrm>
            <a:off x="2412943" y="1294973"/>
            <a:ext cx="4608633" cy="5072342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8FCB4AA-2B01-C04C-5521-C9E678D5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042"/>
              </a:lnSpc>
            </a:pPr>
            <a:r>
              <a:rPr lang="en-US"/>
              <a:t>operations.py (Functions)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1F4A8-D99E-E298-5683-5A529170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45" y="1473377"/>
            <a:ext cx="4134427" cy="471553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192B20-8D51-512E-04C3-A54DFC43E35F}"/>
              </a:ext>
            </a:extLst>
          </p:cNvPr>
          <p:cNvSpPr/>
          <p:nvPr/>
        </p:nvSpPr>
        <p:spPr>
          <a:xfrm>
            <a:off x="2682511" y="2024437"/>
            <a:ext cx="2089188" cy="668215"/>
          </a:xfrm>
          <a:prstGeom prst="roundRect">
            <a:avLst/>
          </a:prstGeom>
          <a:noFill/>
          <a:ln w="38100">
            <a:solidFill>
              <a:srgbClr val="AAAB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02EE34-6B3C-A24F-90DF-6F41FFFFBA32}"/>
              </a:ext>
            </a:extLst>
          </p:cNvPr>
          <p:cNvSpPr/>
          <p:nvPr/>
        </p:nvSpPr>
        <p:spPr>
          <a:xfrm>
            <a:off x="2682511" y="2926894"/>
            <a:ext cx="2593280" cy="773095"/>
          </a:xfrm>
          <a:prstGeom prst="roundRect">
            <a:avLst/>
          </a:prstGeom>
          <a:noFill/>
          <a:ln w="38100">
            <a:solidFill>
              <a:srgbClr val="AAAB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FE1053-7DC2-8EC2-9BA1-44013BAEE856}"/>
              </a:ext>
            </a:extLst>
          </p:cNvPr>
          <p:cNvSpPr/>
          <p:nvPr/>
        </p:nvSpPr>
        <p:spPr>
          <a:xfrm>
            <a:off x="2682511" y="3878394"/>
            <a:ext cx="2520461" cy="759518"/>
          </a:xfrm>
          <a:prstGeom prst="roundRect">
            <a:avLst/>
          </a:prstGeom>
          <a:noFill/>
          <a:ln w="38100">
            <a:solidFill>
              <a:srgbClr val="AAAB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E0A477-F862-6852-AB86-34B6099173EC}"/>
              </a:ext>
            </a:extLst>
          </p:cNvPr>
          <p:cNvSpPr/>
          <p:nvPr/>
        </p:nvSpPr>
        <p:spPr>
          <a:xfrm>
            <a:off x="2682844" y="4872154"/>
            <a:ext cx="4060856" cy="933560"/>
          </a:xfrm>
          <a:prstGeom prst="roundRect">
            <a:avLst/>
          </a:prstGeom>
          <a:noFill/>
          <a:ln w="38100">
            <a:solidFill>
              <a:srgbClr val="AAAB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B0AB0EC-079F-9C9E-3DF4-B3B095B6EF0E}"/>
              </a:ext>
            </a:extLst>
          </p:cNvPr>
          <p:cNvSpPr/>
          <p:nvPr/>
        </p:nvSpPr>
        <p:spPr>
          <a:xfrm>
            <a:off x="7258678" y="4258153"/>
            <a:ext cx="3401633" cy="1673158"/>
          </a:xfrm>
          <a:prstGeom prst="wedgeRoundRectCallout">
            <a:avLst>
              <a:gd name="adj1" fmla="val -77213"/>
              <a:gd name="adj2" fmla="val -46803"/>
              <a:gd name="adj3" fmla="val 16667"/>
            </a:avLst>
          </a:prstGeom>
          <a:solidFill>
            <a:srgbClr val="AAAB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Each function performs a specific operation and returns the result.</a:t>
            </a:r>
          </a:p>
        </p:txBody>
      </p:sp>
    </p:spTree>
    <p:extLst>
      <p:ext uri="{BB962C8B-B14F-4D97-AF65-F5344CB8AC3E}">
        <p14:creationId xmlns:p14="http://schemas.microsoft.com/office/powerpoint/2010/main" val="8307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2" grpId="0" animBg="1"/>
      <p:bldP spid="3" grpId="0" animBg="1"/>
      <p:bldP spid="5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3E8F7-0BB0-9D0C-1219-D298092A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59800B-1E01-BD14-AA89-5830E42C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en-US"/>
              <a:t>utils.py (Helper Functions)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74332-974B-9045-6A57-4B902BEBE479}"/>
              </a:ext>
            </a:extLst>
          </p:cNvPr>
          <p:cNvSpPr txBox="1"/>
          <p:nvPr/>
        </p:nvSpPr>
        <p:spPr>
          <a:xfrm>
            <a:off x="7010400" y="2566667"/>
            <a:ext cx="4603668" cy="230832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Prompt the user: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Display a message requesting numeric input.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Validate the input: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Convert input to float using try-except.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Return or retry: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Return valid number or show error and repeat.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029AC0-D4A3-A5A3-5AB4-46FD8FC30E81}"/>
              </a:ext>
            </a:extLst>
          </p:cNvPr>
          <p:cNvSpPr/>
          <p:nvPr/>
        </p:nvSpPr>
        <p:spPr>
          <a:xfrm>
            <a:off x="952500" y="2695699"/>
            <a:ext cx="5672259" cy="2054431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52C62-5634-DA59-2D10-DC58803C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49" y="2847460"/>
            <a:ext cx="5402360" cy="17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4B728E-CF78-332B-6599-097E6779BBD0}"/>
              </a:ext>
            </a:extLst>
          </p:cNvPr>
          <p:cNvSpPr/>
          <p:nvPr/>
        </p:nvSpPr>
        <p:spPr>
          <a:xfrm>
            <a:off x="453115" y="1788611"/>
            <a:ext cx="5613722" cy="3428009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9D7CC92-7549-6CD2-BF6C-23244F12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main.py (CLI Entry Point)</a:t>
            </a:r>
            <a:br>
              <a:rPr lang="en-US"/>
            </a:b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4FDE7-86E3-D0C9-6411-ADB61E2F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240"/>
          <a:stretch>
            <a:fillRect/>
          </a:stretch>
        </p:blipFill>
        <p:spPr>
          <a:xfrm>
            <a:off x="589601" y="1952626"/>
            <a:ext cx="5340750" cy="307184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616ED7-5F51-4D58-7976-F0A720B3A104}"/>
              </a:ext>
            </a:extLst>
          </p:cNvPr>
          <p:cNvSpPr/>
          <p:nvPr/>
        </p:nvSpPr>
        <p:spPr>
          <a:xfrm>
            <a:off x="6203323" y="1788611"/>
            <a:ext cx="5613722" cy="3748643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509DB-EFC0-0600-0886-1819D6AF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96" b="-677"/>
          <a:stretch>
            <a:fillRect/>
          </a:stretch>
        </p:blipFill>
        <p:spPr>
          <a:xfrm>
            <a:off x="6339809" y="1952625"/>
            <a:ext cx="5340750" cy="34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D9BC279-F9C8-08A7-1E02-485EDBF6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Running the Calculator</a:t>
            </a:r>
            <a:br>
              <a:rPr lang="en-US"/>
            </a:br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700B5D-45E5-1D97-8705-E84461349C35}"/>
              </a:ext>
            </a:extLst>
          </p:cNvPr>
          <p:cNvSpPr txBox="1"/>
          <p:nvPr/>
        </p:nvSpPr>
        <p:spPr>
          <a:xfrm>
            <a:off x="1762325" y="1981200"/>
            <a:ext cx="3414313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Command in terminal: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62A10-87B1-2357-E0EC-5D3E349B30B3}"/>
              </a:ext>
            </a:extLst>
          </p:cNvPr>
          <p:cNvSpPr txBox="1"/>
          <p:nvPr/>
        </p:nvSpPr>
        <p:spPr>
          <a:xfrm>
            <a:off x="6185577" y="1981200"/>
            <a:ext cx="4903366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Sample Run: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85D35A-46EB-A3C3-7472-C0C42C133248}"/>
              </a:ext>
            </a:extLst>
          </p:cNvPr>
          <p:cNvGrpSpPr/>
          <p:nvPr/>
        </p:nvGrpSpPr>
        <p:grpSpPr>
          <a:xfrm>
            <a:off x="6248401" y="2450189"/>
            <a:ext cx="3187700" cy="3222677"/>
            <a:chOff x="-3373119" y="3274466"/>
            <a:chExt cx="3187700" cy="291091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83A2260-33EA-9FA1-5044-789889AAA746}"/>
                </a:ext>
              </a:extLst>
            </p:cNvPr>
            <p:cNvSpPr/>
            <p:nvPr/>
          </p:nvSpPr>
          <p:spPr>
            <a:xfrm>
              <a:off x="-3373119" y="3300765"/>
              <a:ext cx="3187700" cy="2884619"/>
            </a:xfrm>
            <a:prstGeom prst="roundRect">
              <a:avLst>
                <a:gd name="adj" fmla="val 303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5C752053-091D-FDDB-05B9-C98F7319E30B}"/>
                </a:ext>
              </a:extLst>
            </p:cNvPr>
            <p:cNvSpPr txBox="1"/>
            <p:nvPr/>
          </p:nvSpPr>
          <p:spPr>
            <a:xfrm>
              <a:off x="-3329501" y="3274466"/>
              <a:ext cx="3105981" cy="28356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>
                  <a:latin typeface="Consolas" panose="020B0609020204030204" pitchFamily="49" charset="0"/>
                </a:rPr>
                <a:t>--- CLI Calculator ---​</a:t>
              </a:r>
            </a:p>
            <a:p>
              <a:pPr fontAlgn="base"/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1. </a:t>
              </a:r>
              <a:r>
                <a:rPr lang="en-US">
                  <a:latin typeface="Consolas" panose="020B0609020204030204" pitchFamily="49" charset="0"/>
                </a:rPr>
                <a:t>Add​</a:t>
              </a:r>
            </a:p>
            <a:p>
              <a:pPr fontAlgn="base"/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2. </a:t>
              </a:r>
              <a:r>
                <a:rPr lang="en-US">
                  <a:latin typeface="Consolas" panose="020B0609020204030204" pitchFamily="49" charset="0"/>
                </a:rPr>
                <a:t>Subtract​</a:t>
              </a:r>
            </a:p>
            <a:p>
              <a:pPr fontAlgn="base"/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3. </a:t>
              </a:r>
              <a:r>
                <a:rPr lang="en-US">
                  <a:latin typeface="Consolas" panose="020B0609020204030204" pitchFamily="49" charset="0"/>
                </a:rPr>
                <a:t>Multiply​</a:t>
              </a:r>
            </a:p>
            <a:p>
              <a:pPr fontAlgn="base"/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4. </a:t>
              </a:r>
              <a:r>
                <a:rPr lang="en-US">
                  <a:latin typeface="Consolas" panose="020B0609020204030204" pitchFamily="49" charset="0"/>
                </a:rPr>
                <a:t>Divide​</a:t>
              </a:r>
            </a:p>
            <a:p>
              <a:pPr fontAlgn="base"/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5. </a:t>
              </a:r>
              <a:r>
                <a:rPr lang="en-US">
                  <a:latin typeface="Consolas" panose="020B0609020204030204" pitchFamily="49" charset="0"/>
                </a:rPr>
                <a:t>Exit​</a:t>
              </a:r>
            </a:p>
            <a:p>
              <a:pPr fontAlgn="base"/>
              <a:r>
                <a:rPr lang="en-US">
                  <a:latin typeface="Consolas" panose="020B0609020204030204" pitchFamily="49" charset="0"/>
                </a:rPr>
                <a:t>​</a:t>
              </a:r>
            </a:p>
            <a:p>
              <a:pPr fontAlgn="base"/>
              <a:r>
                <a:rPr lang="en-US">
                  <a:latin typeface="Consolas" panose="020B0609020204030204" pitchFamily="49" charset="0"/>
                </a:rPr>
                <a:t>Enter choice: </a:t>
              </a:r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1</a:t>
              </a:r>
              <a:r>
                <a:rPr lang="en-US">
                  <a:latin typeface="Consolas" panose="020B0609020204030204" pitchFamily="49" charset="0"/>
                </a:rPr>
                <a:t>​</a:t>
              </a:r>
            </a:p>
            <a:p>
              <a:pPr fontAlgn="base"/>
              <a:r>
                <a:rPr lang="en-US">
                  <a:latin typeface="Consolas" panose="020B0609020204030204" pitchFamily="49" charset="0"/>
                </a:rPr>
                <a:t>Enter first number: </a:t>
              </a:r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10</a:t>
              </a:r>
              <a:r>
                <a:rPr lang="en-US">
                  <a:latin typeface="Consolas" panose="020B0609020204030204" pitchFamily="49" charset="0"/>
                </a:rPr>
                <a:t>​</a:t>
              </a:r>
            </a:p>
            <a:p>
              <a:pPr fontAlgn="base"/>
              <a:r>
                <a:rPr lang="en-US">
                  <a:latin typeface="Consolas" panose="020B0609020204030204" pitchFamily="49" charset="0"/>
                </a:rPr>
                <a:t>Enter second number:</a:t>
              </a:r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 5​</a:t>
              </a:r>
            </a:p>
            <a:p>
              <a:pPr fontAlgn="base"/>
              <a:r>
                <a:rPr lang="en-US">
                  <a:latin typeface="Consolas" panose="020B0609020204030204" pitchFamily="49" charset="0"/>
                </a:rPr>
                <a:t>Result: </a:t>
              </a:r>
              <a:r>
                <a:rPr lang="en-US">
                  <a:solidFill>
                    <a:srgbClr val="2E9CCA"/>
                  </a:solidFill>
                  <a:latin typeface="Consolas" panose="020B0609020204030204" pitchFamily="49" charset="0"/>
                </a:rPr>
                <a:t>15​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EF5698-2FB0-9D7A-21BC-B63AA9211480}"/>
              </a:ext>
            </a:extLst>
          </p:cNvPr>
          <p:cNvSpPr/>
          <p:nvPr/>
        </p:nvSpPr>
        <p:spPr>
          <a:xfrm>
            <a:off x="2140396" y="2450189"/>
            <a:ext cx="2170348" cy="60088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406E66-A773-BB93-583F-199159EF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25" y="2588681"/>
            <a:ext cx="1876687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9A08-D1A4-7E99-DCBE-774AE84FB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20EC7-A35F-3142-FA3F-A5ECD97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Topics Covered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51BB8-A22C-7E7B-37C4-E25F7BBEF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9" y="1295532"/>
            <a:ext cx="10622082" cy="4248696"/>
          </a:xfrm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Project Structure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Working with NumPy and Pandas​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Data </a:t>
            </a:r>
            <a:r>
              <a:rPr lang="en-US" sz="1800" dirty="0" err="1">
                <a:solidFill>
                  <a:srgbClr val="25274D"/>
                </a:solidFill>
                <a:latin typeface="Montserrat"/>
              </a:rPr>
              <a:t>Visualisation</a:t>
            </a:r>
            <a:r>
              <a:rPr lang="en-US" sz="1800" dirty="0">
                <a:solidFill>
                  <a:srgbClr val="25274D"/>
                </a:solidFill>
                <a:latin typeface="Montserrat"/>
              </a:rPr>
              <a:t> with Matplotlib and Seaborn​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5274D"/>
                </a:solidFill>
                <a:latin typeface="Montserrat"/>
              </a:rPr>
              <a:t>Mastering Code </a:t>
            </a:r>
            <a:r>
              <a:rPr lang="en-US" sz="1800" dirty="0" err="1">
                <a:solidFill>
                  <a:srgbClr val="25274D"/>
                </a:solidFill>
                <a:latin typeface="Montserrat"/>
              </a:rPr>
              <a:t>Modularisation</a:t>
            </a:r>
            <a:r>
              <a:rPr lang="en-US" sz="1800" dirty="0">
                <a:solidFill>
                  <a:srgbClr val="25274D"/>
                </a:solidFill>
                <a:latin typeface="Montserrat"/>
              </a:rPr>
              <a:t> </a:t>
            </a:r>
          </a:p>
          <a:p>
            <a:pPr>
              <a:lnSpc>
                <a:spcPct val="200000"/>
              </a:lnSpc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>
              <a:lnSpc>
                <a:spcPct val="200000"/>
              </a:lnSpc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  <a:p>
            <a:pPr>
              <a:lnSpc>
                <a:spcPct val="200000"/>
              </a:lnSpc>
            </a:pPr>
            <a:endParaRPr lang="en-US" sz="1800" dirty="0">
              <a:solidFill>
                <a:srgbClr val="25274D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88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90AD5B3-54BB-1A47-9FC1-EC0D95AA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Takeaways</a:t>
            </a:r>
            <a:br>
              <a:rPr lang="en-GB"/>
            </a:br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832B5C-7ED2-C6C5-42D5-D518E20A3980}"/>
              </a:ext>
            </a:extLst>
          </p:cNvPr>
          <p:cNvGrpSpPr/>
          <p:nvPr/>
        </p:nvGrpSpPr>
        <p:grpSpPr>
          <a:xfrm>
            <a:off x="723900" y="1591716"/>
            <a:ext cx="10668000" cy="4368799"/>
            <a:chOff x="723900" y="1591716"/>
            <a:chExt cx="10668000" cy="436879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11B290B-FB67-8E17-65D5-8B47E2042340}"/>
                </a:ext>
              </a:extLst>
            </p:cNvPr>
            <p:cNvGrpSpPr/>
            <p:nvPr/>
          </p:nvGrpSpPr>
          <p:grpSpPr>
            <a:xfrm>
              <a:off x="723900" y="1591716"/>
              <a:ext cx="10668000" cy="4368799"/>
              <a:chOff x="723900" y="1591716"/>
              <a:chExt cx="10668000" cy="436879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90280B9-B684-B1E0-DF75-B4AF83142625}"/>
                  </a:ext>
                </a:extLst>
              </p:cNvPr>
              <p:cNvGrpSpPr/>
              <p:nvPr/>
            </p:nvGrpSpPr>
            <p:grpSpPr>
              <a:xfrm>
                <a:off x="723900" y="1591716"/>
                <a:ext cx="10668000" cy="4368799"/>
                <a:chOff x="723900" y="1591716"/>
                <a:chExt cx="10668000" cy="436879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63C5A1E-B1B6-BF18-A3E4-1664B3A55E05}"/>
                    </a:ext>
                  </a:extLst>
                </p:cNvPr>
                <p:cNvGrpSpPr/>
                <p:nvPr/>
              </p:nvGrpSpPr>
              <p:grpSpPr>
                <a:xfrm>
                  <a:off x="723900" y="1591716"/>
                  <a:ext cx="10668000" cy="4368799"/>
                  <a:chOff x="723900" y="1591716"/>
                  <a:chExt cx="10668000" cy="4368799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4B465C56-D330-7536-16B3-F5316299D2B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" y="1591716"/>
                    <a:ext cx="10668000" cy="4368799"/>
                    <a:chOff x="723900" y="1306286"/>
                    <a:chExt cx="10668000" cy="4368799"/>
                  </a:xfrm>
                </p:grpSpPr>
                <p:sp>
                  <p:nvSpPr>
                    <p:cNvPr id="4" name="Rectangle: Rounded Corners 3">
                      <a:extLst>
                        <a:ext uri="{FF2B5EF4-FFF2-40B4-BE49-F238E27FC236}">
                          <a16:creationId xmlns:a16="http://schemas.microsoft.com/office/drawing/2014/main" id="{5CED79EF-BFE9-FE91-A280-2856D9F6D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00" y="1494971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Rectangle: Rounded Corners 4">
                      <a:extLst>
                        <a:ext uri="{FF2B5EF4-FFF2-40B4-BE49-F238E27FC236}">
                          <a16:creationId xmlns:a16="http://schemas.microsoft.com/office/drawing/2014/main" id="{BE7FA867-85EC-780E-9708-DB28B86186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5099" y="1306286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AD05ACA-739F-3960-E0DC-2251A8A90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4" y="1687677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Enable code reuse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7072CEE-ACD6-F02B-449A-178A5DAE83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4" y="2079562"/>
                      <a:ext cx="2848428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Write functions once and use them multiple times</a:t>
                      </a:r>
                    </a:p>
                  </p:txBody>
                </p:sp>
                <p:sp>
                  <p:nvSpPr>
                    <p:cNvPr id="9" name="Rectangle: Rounded Corners 8">
                      <a:extLst>
                        <a:ext uri="{FF2B5EF4-FFF2-40B4-BE49-F238E27FC236}">
                          <a16:creationId xmlns:a16="http://schemas.microsoft.com/office/drawing/2014/main" id="{94D75123-5DA5-ACB8-5513-6754D929D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5099" y="3672115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9648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4B655B86-A143-A246-300B-F2896B3D42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4" y="4024868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Improve </a:t>
                      </a:r>
                      <a:r>
                        <a:rPr lang="en-US" b="1" err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organisation</a:t>
                      </a:r>
                      <a:endParaRPr lang="en-US" b="1">
                        <a:solidFill>
                          <a:srgbClr val="25274D"/>
                        </a:solidFill>
                        <a:latin typeface="Montserrat" panose="00000500000000000000" pitchFamily="2" charset="0"/>
                      </a:endParaRP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ED31403-A9D8-FC17-F0CD-B587E28C0E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3" y="4416753"/>
                      <a:ext cx="3561445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Split code across files for easier maintenance and clarity</a:t>
                      </a:r>
                    </a:p>
                  </p:txBody>
                </p:sp>
                <p:sp>
                  <p:nvSpPr>
                    <p:cNvPr id="14" name="Rectangle: Rounded Corners 13">
                      <a:extLst>
                        <a:ext uri="{FF2B5EF4-FFF2-40B4-BE49-F238E27FC236}">
                          <a16:creationId xmlns:a16="http://schemas.microsoft.com/office/drawing/2014/main" id="{B1849E85-F8A1-4F7C-39AF-B8D756B7D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143" y="1306286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E9CC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D3164AA2-0393-02F5-72F5-4AB0070AE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0346" y="1666317"/>
                      <a:ext cx="37215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Practice real-world projects</a:t>
                      </a:r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B85F7FEF-8B99-BF0E-B315-DDC1950CF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4944" y="3860800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DBED640E-D16B-F6D2-BEDC-E378B52B5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143" y="3672115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7D277AEF-D414-3200-8760-F7906EAA39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8" y="4023056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Support scalability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107601B-BA4C-D606-527D-D26702310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8" y="2058202"/>
                      <a:ext cx="330472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Develop CLI applications to build skills for larger systems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0525D1C-5707-43A6-79E5-199252144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8" y="4414941"/>
                      <a:ext cx="359047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Add new functions without modifying the core project structure</a:t>
                      </a:r>
                    </a:p>
                  </p:txBody>
                </p:sp>
                <p:sp>
                  <p:nvSpPr>
                    <p:cNvPr id="30" name="Rectangle: Rounded Corners 29">
                      <a:extLst>
                        <a:ext uri="{FF2B5EF4-FFF2-40B4-BE49-F238E27FC236}">
                          <a16:creationId xmlns:a16="http://schemas.microsoft.com/office/drawing/2014/main" id="{B2B24B72-60ED-326E-0443-80C17E6CD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4944" y="1494971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: Rounded Corners 27">
                      <a:extLst>
                        <a:ext uri="{FF2B5EF4-FFF2-40B4-BE49-F238E27FC236}">
                          <a16:creationId xmlns:a16="http://schemas.microsoft.com/office/drawing/2014/main" id="{3EC9D85B-B33B-BAB8-2FD2-675A1FDAC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00" y="3860800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9648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33" name="Graphic 32">
                    <a:extLst>
                      <a:ext uri="{FF2B5EF4-FFF2-40B4-BE49-F238E27FC236}">
                        <a16:creationId xmlns:a16="http://schemas.microsoft.com/office/drawing/2014/main" id="{39E714AC-D775-05DA-F92A-1BE30EA47F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4613" y="2177736"/>
                    <a:ext cx="1244175" cy="8309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DF6599E4-24C0-CC03-8F16-87FA22981E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622" y="2154445"/>
                  <a:ext cx="1017557" cy="924244"/>
                </a:xfrm>
                <a:prstGeom prst="rect">
                  <a:avLst/>
                </a:prstGeom>
              </p:spPr>
            </p:pic>
          </p:grp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A88D38FA-44F3-3167-DEA8-52E5A99D4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6025" y="4518355"/>
                <a:ext cx="881351" cy="881351"/>
              </a:xfrm>
              <a:prstGeom prst="rect">
                <a:avLst/>
              </a:prstGeom>
            </p:spPr>
          </p:pic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6E502F10-0057-069E-6FD4-8FCDC46D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44783" y="4525291"/>
              <a:ext cx="865922" cy="867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0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6192-68DC-8A2A-F1F4-A4D7425C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7146E9F-8D41-7635-D672-EAA06524ECCF}"/>
              </a:ext>
            </a:extLst>
          </p:cNvPr>
          <p:cNvSpPr/>
          <p:nvPr/>
        </p:nvSpPr>
        <p:spPr>
          <a:xfrm>
            <a:off x="3037978" y="2551707"/>
            <a:ext cx="413484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00" b="1">
                <a:solidFill>
                  <a:srgbClr val="25274D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Hands-on Call a public API</a:t>
            </a:r>
            <a:endParaRPr lang="en-US" sz="320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917E0-15D8-D471-673A-446B591DE87D}"/>
              </a:ext>
            </a:extLst>
          </p:cNvPr>
          <p:cNvSpPr txBox="1"/>
          <p:nvPr/>
        </p:nvSpPr>
        <p:spPr>
          <a:xfrm>
            <a:off x="4356100" y="3429000"/>
            <a:ext cx="3151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>
                <a:solidFill>
                  <a:srgbClr val="25274D"/>
                </a:solidFill>
                <a:latin typeface="Montserrat" panose="00000500000000000000" pitchFamily="2" charset="0"/>
              </a:rPr>
              <a:t>Refer to exercise document.</a:t>
            </a:r>
          </a:p>
        </p:txBody>
      </p:sp>
    </p:spTree>
    <p:extLst>
      <p:ext uri="{BB962C8B-B14F-4D97-AF65-F5344CB8AC3E}">
        <p14:creationId xmlns:p14="http://schemas.microsoft.com/office/powerpoint/2010/main" val="4224820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73AC3-480C-0C08-34E9-DB498C4F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CF421-C033-2805-2DC5-252AC017D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5761160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Working with NumPy and Pandas</a:t>
            </a: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BE80287B-BCF2-2506-C374-3249A5BF0B08}"/>
              </a:ext>
            </a:extLst>
          </p:cNvPr>
          <p:cNvSpPr/>
          <p:nvPr/>
        </p:nvSpPr>
        <p:spPr>
          <a:xfrm>
            <a:off x="749998" y="4488265"/>
            <a:ext cx="95076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0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practical introduction to efficient data analysis using Python's powerful numerical libraries</a:t>
            </a:r>
            <a:endParaRPr lang="en-US" sz="1500">
              <a:solidFill>
                <a:srgbClr val="25274D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332AC95-F8CC-DB1B-3B78-A4C1932AF6E1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7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1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E97D-A540-11C0-0A44-B51F6EDF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5252C-A97F-0E84-A821-A0AE754F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Numpay</a:t>
            </a:r>
            <a:r>
              <a:rPr lang="en-US"/>
              <a:t> &amp;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963E-9929-2346-571B-8B3238E3E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998" y="1109611"/>
            <a:ext cx="11228641" cy="408294"/>
          </a:xfrm>
        </p:spPr>
        <p:txBody>
          <a:bodyPr/>
          <a:lstStyle/>
          <a:p>
            <a:r>
              <a:rPr lang="en-US"/>
              <a:t>Lists and dictionaries are flexible but inefficient for large data analysis</a:t>
            </a:r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18D254-E51C-6996-3D4E-CCECD71E4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44439"/>
              </p:ext>
            </p:extLst>
          </p:nvPr>
        </p:nvGraphicFramePr>
        <p:xfrm>
          <a:off x="2070100" y="2504559"/>
          <a:ext cx="8128000" cy="229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853136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781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527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E9C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6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Performs fast array operations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on NumPy for efficiency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1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Serves as the foundation for scientific computing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Handle tabular data easily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6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Benefits from </a:t>
                      </a:r>
                      <a:r>
                        <a:rPr lang="en-US" err="1"/>
                        <a:t>optimised</a:t>
                      </a:r>
                      <a:r>
                        <a:rPr lang="en-US"/>
                        <a:t> C implementation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Offer Excel-like functionality with programmability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12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219144-1A0A-6993-40BF-B1A5F88A2469}"/>
              </a:ext>
            </a:extLst>
          </p:cNvPr>
          <p:cNvSpPr txBox="1"/>
          <p:nvPr/>
        </p:nvSpPr>
        <p:spPr>
          <a:xfrm>
            <a:off x="7583607" y="2504559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B7310-8212-EC1E-ABBA-6C9D6A76C29E}"/>
              </a:ext>
            </a:extLst>
          </p:cNvPr>
          <p:cNvSpPr txBox="1"/>
          <p:nvPr/>
        </p:nvSpPr>
        <p:spPr>
          <a:xfrm>
            <a:off x="3425580" y="2504559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355242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27B0-2153-B06B-2547-2DE1427E0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E1DAF-4451-B7CD-8059-7D39FEEA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Importing Libraries</a:t>
            </a:r>
            <a:br>
              <a:rPr lang="en-US"/>
            </a:b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332E96-E5B9-9646-C9B6-1BC93CA2FC24}"/>
              </a:ext>
            </a:extLst>
          </p:cNvPr>
          <p:cNvGrpSpPr/>
          <p:nvPr/>
        </p:nvGrpSpPr>
        <p:grpSpPr>
          <a:xfrm>
            <a:off x="6179248" y="2638425"/>
            <a:ext cx="5574602" cy="971550"/>
            <a:chOff x="6179248" y="2638425"/>
            <a:chExt cx="5574602" cy="9715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3A7EDF0-B2E1-4E54-E6D5-CB1D1BB6877F}"/>
                </a:ext>
              </a:extLst>
            </p:cNvPr>
            <p:cNvSpPr/>
            <p:nvPr/>
          </p:nvSpPr>
          <p:spPr>
            <a:xfrm>
              <a:off x="6179248" y="2638425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0393D6-CB8D-33FC-F0F4-73A9343CE68B}"/>
                </a:ext>
              </a:extLst>
            </p:cNvPr>
            <p:cNvSpPr txBox="1"/>
            <p:nvPr/>
          </p:nvSpPr>
          <p:spPr>
            <a:xfrm>
              <a:off x="6389771" y="2799165"/>
              <a:ext cx="50021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 standard aliases</a:t>
              </a: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</a:rPr>
                <a:t>: </a:t>
              </a: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np for NumPy and pd for Pandas are universally </a:t>
              </a:r>
              <a:r>
                <a:rPr lang="en-US" dirty="0" err="1">
                  <a:solidFill>
                    <a:schemeClr val="bg1"/>
                  </a:solidFill>
                  <a:latin typeface="Montserrat" panose="00000500000000000000" pitchFamily="2" charset="0"/>
                  <a:cs typeface="Courier New" panose="02070309020205020404" pitchFamily="49" charset="0"/>
                </a:rPr>
                <a:t>recognised</a:t>
              </a:r>
              <a:endParaRPr lang="en-US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5467F1-0F0F-4D86-95BA-A784284A7AF9}"/>
              </a:ext>
            </a:extLst>
          </p:cNvPr>
          <p:cNvGrpSpPr/>
          <p:nvPr/>
        </p:nvGrpSpPr>
        <p:grpSpPr>
          <a:xfrm>
            <a:off x="6179248" y="3991580"/>
            <a:ext cx="5574602" cy="971550"/>
            <a:chOff x="6179248" y="3991580"/>
            <a:chExt cx="5574602" cy="9715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772694-A769-ACBE-68CF-05ED866AF1E5}"/>
                </a:ext>
              </a:extLst>
            </p:cNvPr>
            <p:cNvSpPr/>
            <p:nvPr/>
          </p:nvSpPr>
          <p:spPr>
            <a:xfrm>
              <a:off x="6179248" y="3991580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48D1B3-43D2-A6CC-BE6A-FD5B2EDD7E4D}"/>
                </a:ext>
              </a:extLst>
            </p:cNvPr>
            <p:cNvSpPr txBox="1"/>
            <p:nvPr/>
          </p:nvSpPr>
          <p:spPr>
            <a:xfrm>
              <a:off x="6389771" y="4170765"/>
              <a:ext cx="50021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Place Imports correctly: 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2" charset="0"/>
                </a:rPr>
                <a:t>Place imports at the top of the file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33A31C-5499-0283-B989-0E58A8C834C4}"/>
              </a:ext>
            </a:extLst>
          </p:cNvPr>
          <p:cNvSpPr/>
          <p:nvPr/>
        </p:nvSpPr>
        <p:spPr>
          <a:xfrm>
            <a:off x="2336801" y="3201255"/>
            <a:ext cx="2793999" cy="1110010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3E494-7CF4-6B77-8C01-E54807E8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51" y="3339715"/>
            <a:ext cx="249589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1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0E81-0624-172E-594F-4F5CA670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17FAED-6D7C-063E-DCC6-065DA78C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792"/>
              </a:lnSpc>
            </a:pPr>
            <a:r>
              <a:rPr lang="en-US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 Basics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824628-7389-48D5-C5A8-7495D01C5841}"/>
              </a:ext>
            </a:extLst>
          </p:cNvPr>
          <p:cNvSpPr txBox="1"/>
          <p:nvPr/>
        </p:nvSpPr>
        <p:spPr>
          <a:xfrm>
            <a:off x="6356096" y="2852250"/>
            <a:ext cx="53460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Performance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: 10–100x faster than Python lists for mathematical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Functionality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: 50+ built-in mathematical and statistical functions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7706F5-37BC-FCF9-7D60-519298E87B93}"/>
              </a:ext>
            </a:extLst>
          </p:cNvPr>
          <p:cNvSpPr/>
          <p:nvPr/>
        </p:nvSpPr>
        <p:spPr>
          <a:xfrm>
            <a:off x="685067" y="2078183"/>
            <a:ext cx="5449034" cy="3063833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64BBE-0C9A-08EE-4D10-FAD2B92C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8" y="2242938"/>
            <a:ext cx="519185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B04D-53B2-CCCF-F02D-77C52E81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8CE504-5F2C-5478-CA8F-9FCF4F7C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pPr>
              <a:lnSpc>
                <a:spcPts val="2792"/>
              </a:lnSpc>
            </a:pPr>
            <a:r>
              <a:rPr lang="en-US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 Basics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9BD324-16A4-77FB-CB2A-55F332519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Example Outputs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E85DED-50FA-614E-F313-C9671291E53B}"/>
              </a:ext>
            </a:extLst>
          </p:cNvPr>
          <p:cNvSpPr/>
          <p:nvPr/>
        </p:nvSpPr>
        <p:spPr>
          <a:xfrm>
            <a:off x="4485675" y="2632654"/>
            <a:ext cx="3779552" cy="1592692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6FCAA-6014-DD63-97A9-3DFB8981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42" y="2828841"/>
            <a:ext cx="329611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3B733-BD1D-4B2C-D137-876A86C1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91472-12F2-2479-FF70-1D949004D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5761160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</a:t>
            </a:r>
            <a:endParaRPr lang="en-US" sz="3600" dirty="0"/>
          </a:p>
          <a:p>
            <a:pPr>
              <a:lnSpc>
                <a:spcPts val="4625"/>
              </a:lnSpc>
            </a:pP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67AE2E5-C196-05F0-3507-A591DCF27EF9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8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3B73-7263-4ACE-DA5C-0230AC2F6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B36866-CDE6-D100-DE35-0B9EA0D2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r>
              <a:rPr lang="en-GB"/>
              <a:t>Pandas Dominating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630C0-6B71-D6B9-6AE0-6B3EBF0E8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Key Reasons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D971BC-1749-EFBB-0DEC-EE48954DC19A}"/>
              </a:ext>
            </a:extLst>
          </p:cNvPr>
          <p:cNvGrpSpPr/>
          <p:nvPr/>
        </p:nvGrpSpPr>
        <p:grpSpPr>
          <a:xfrm>
            <a:off x="8290090" y="2057400"/>
            <a:ext cx="2863520" cy="3645990"/>
            <a:chOff x="8290090" y="2057400"/>
            <a:chExt cx="2863520" cy="36459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9CDD22B-00AC-41DE-4B11-E1E18FCB5221}"/>
                </a:ext>
              </a:extLst>
            </p:cNvPr>
            <p:cNvGrpSpPr/>
            <p:nvPr/>
          </p:nvGrpSpPr>
          <p:grpSpPr>
            <a:xfrm>
              <a:off x="8290090" y="2057400"/>
              <a:ext cx="2863520" cy="3645990"/>
              <a:chOff x="8290090" y="2057400"/>
              <a:chExt cx="2863520" cy="36459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E55A442-806D-1EF8-3DDA-3051F2EB5F3E}"/>
                  </a:ext>
                </a:extLst>
              </p:cNvPr>
              <p:cNvGrpSpPr/>
              <p:nvPr/>
            </p:nvGrpSpPr>
            <p:grpSpPr>
              <a:xfrm>
                <a:off x="8290090" y="2057400"/>
                <a:ext cx="2863520" cy="3645990"/>
                <a:chOff x="1564102" y="2057400"/>
                <a:chExt cx="2863520" cy="364599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44E8636-3602-CFF0-3519-6D4E6175D49C}"/>
                    </a:ext>
                  </a:extLst>
                </p:cNvPr>
                <p:cNvGrpSpPr/>
                <p:nvPr/>
              </p:nvGrpSpPr>
              <p:grpSpPr>
                <a:xfrm>
                  <a:off x="1564102" y="2057400"/>
                  <a:ext cx="2863520" cy="3645990"/>
                  <a:chOff x="1997240" y="2634916"/>
                  <a:chExt cx="2069433" cy="2634916"/>
                </a:xfrm>
              </p:grpSpPr>
              <p:sp>
                <p:nvSpPr>
                  <p:cNvPr id="23" name="Rectangle: Top Corners Rounded 22">
                    <a:extLst>
                      <a:ext uri="{FF2B5EF4-FFF2-40B4-BE49-F238E27FC236}">
                        <a16:creationId xmlns:a16="http://schemas.microsoft.com/office/drawing/2014/main" id="{C509CEB9-2DE8-90BD-1D10-083F682B5384}"/>
                      </a:ext>
                    </a:extLst>
                  </p:cNvPr>
                  <p:cNvSpPr/>
                  <p:nvPr/>
                </p:nvSpPr>
                <p:spPr>
                  <a:xfrm>
                    <a:off x="1997242" y="2634916"/>
                    <a:ext cx="2069431" cy="794084"/>
                  </a:xfrm>
                  <a:prstGeom prst="round2SameRect">
                    <a:avLst/>
                  </a:prstGeom>
                  <a:solidFill>
                    <a:srgbClr val="2964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: Top Corners Rounded 23">
                    <a:extLst>
                      <a:ext uri="{FF2B5EF4-FFF2-40B4-BE49-F238E27FC236}">
                        <a16:creationId xmlns:a16="http://schemas.microsoft.com/office/drawing/2014/main" id="{67482BF2-162C-1677-8A97-2226C140CF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97241" y="3416969"/>
                    <a:ext cx="2069431" cy="1720515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: Top Corners Rounded 24">
                    <a:extLst>
                      <a:ext uri="{FF2B5EF4-FFF2-40B4-BE49-F238E27FC236}">
                        <a16:creationId xmlns:a16="http://schemas.microsoft.com/office/drawing/2014/main" id="{668B3F4E-56B9-85FF-B6B2-07310842B8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97240" y="5089358"/>
                    <a:ext cx="2069431" cy="180474"/>
                  </a:xfrm>
                  <a:prstGeom prst="round2SameRect">
                    <a:avLst>
                      <a:gd name="adj1" fmla="val 30347"/>
                      <a:gd name="adj2" fmla="val 0"/>
                    </a:avLst>
                  </a:prstGeom>
                  <a:solidFill>
                    <a:srgbClr val="2964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096E57-8459-29D8-B785-33B0DFEAF4DF}"/>
                    </a:ext>
                  </a:extLst>
                </p:cNvPr>
                <p:cNvSpPr txBox="1"/>
                <p:nvPr/>
              </p:nvSpPr>
              <p:spPr>
                <a:xfrm>
                  <a:off x="1775324" y="3729737"/>
                  <a:ext cx="2441074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25274D"/>
                      </a:solidFill>
                      <a:latin typeface="Montserrat" panose="00000500000000000000" pitchFamily="2" charset="0"/>
                    </a:rPr>
                    <a:t>Use intuitive syntax for clear and simple data manipulation</a:t>
                  </a:r>
                </a:p>
              </p:txBody>
            </p:sp>
          </p:grp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F40A79FC-0D6F-1D00-3C6E-B98FB226B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90489" y="2166900"/>
                <a:ext cx="462724" cy="52122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598D9C-C39F-77AA-1DE4-0A3C4404A85C}"/>
                </a:ext>
              </a:extLst>
            </p:cNvPr>
            <p:cNvSpPr txBox="1"/>
            <p:nvPr/>
          </p:nvSpPr>
          <p:spPr>
            <a:xfrm>
              <a:off x="8371138" y="2663762"/>
              <a:ext cx="2714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>
                  <a:solidFill>
                    <a:schemeClr val="bg1"/>
                  </a:solidFill>
                  <a:latin typeface="Montserrat" panose="00000500000000000000" pitchFamily="2" charset="0"/>
                </a:rPr>
                <a:t>Flexible &amp; expressive</a:t>
              </a:r>
              <a:endParaRPr lang="en-US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956C71-6302-759A-D3E0-BB868BB2DEDF}"/>
              </a:ext>
            </a:extLst>
          </p:cNvPr>
          <p:cNvGrpSpPr/>
          <p:nvPr/>
        </p:nvGrpSpPr>
        <p:grpSpPr>
          <a:xfrm>
            <a:off x="1038390" y="2057400"/>
            <a:ext cx="2863520" cy="3645990"/>
            <a:chOff x="1038390" y="2057400"/>
            <a:chExt cx="2863520" cy="364599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6E875DF-FF9C-9DEF-DEEE-18A4C59F5990}"/>
                </a:ext>
              </a:extLst>
            </p:cNvPr>
            <p:cNvGrpSpPr/>
            <p:nvPr/>
          </p:nvGrpSpPr>
          <p:grpSpPr>
            <a:xfrm>
              <a:off x="1038390" y="2057400"/>
              <a:ext cx="2863520" cy="3645990"/>
              <a:chOff x="911225" y="2057400"/>
              <a:chExt cx="2863520" cy="36459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14380DA-70D8-44A0-6273-95CEF518B702}"/>
                  </a:ext>
                </a:extLst>
              </p:cNvPr>
              <p:cNvGrpSpPr/>
              <p:nvPr/>
            </p:nvGrpSpPr>
            <p:grpSpPr>
              <a:xfrm>
                <a:off x="911225" y="2057400"/>
                <a:ext cx="2863520" cy="3645990"/>
                <a:chOff x="1564102" y="2057400"/>
                <a:chExt cx="2863520" cy="364599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8DBA84B-7EFA-693D-943F-91BD2D47CBCC}"/>
                    </a:ext>
                  </a:extLst>
                </p:cNvPr>
                <p:cNvGrpSpPr/>
                <p:nvPr/>
              </p:nvGrpSpPr>
              <p:grpSpPr>
                <a:xfrm>
                  <a:off x="1564102" y="2057400"/>
                  <a:ext cx="2863520" cy="3645990"/>
                  <a:chOff x="1997240" y="2634916"/>
                  <a:chExt cx="2069433" cy="2634916"/>
                </a:xfrm>
              </p:grpSpPr>
              <p:sp>
                <p:nvSpPr>
                  <p:cNvPr id="5" name="Rectangle: Top Corners Rounded 4">
                    <a:extLst>
                      <a:ext uri="{FF2B5EF4-FFF2-40B4-BE49-F238E27FC236}">
                        <a16:creationId xmlns:a16="http://schemas.microsoft.com/office/drawing/2014/main" id="{B278533C-7F83-9D91-00A7-20324F9D916B}"/>
                      </a:ext>
                    </a:extLst>
                  </p:cNvPr>
                  <p:cNvSpPr/>
                  <p:nvPr/>
                </p:nvSpPr>
                <p:spPr>
                  <a:xfrm>
                    <a:off x="1997242" y="2634916"/>
                    <a:ext cx="2069431" cy="794084"/>
                  </a:xfrm>
                  <a:prstGeom prst="round2SameRect">
                    <a:avLst/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: Top Corners Rounded 6">
                    <a:extLst>
                      <a:ext uri="{FF2B5EF4-FFF2-40B4-BE49-F238E27FC236}">
                        <a16:creationId xmlns:a16="http://schemas.microsoft.com/office/drawing/2014/main" id="{F36AE2C4-9D27-03CE-40FC-E3F8C03DD0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97241" y="3416969"/>
                    <a:ext cx="2069431" cy="1720515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: Top Corners Rounded 7">
                    <a:extLst>
                      <a:ext uri="{FF2B5EF4-FFF2-40B4-BE49-F238E27FC236}">
                        <a16:creationId xmlns:a16="http://schemas.microsoft.com/office/drawing/2014/main" id="{E7C2376D-231F-F9DE-9E97-067C581E02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97240" y="5089358"/>
                    <a:ext cx="2069431" cy="180474"/>
                  </a:xfrm>
                  <a:prstGeom prst="round2SameRect">
                    <a:avLst>
                      <a:gd name="adj1" fmla="val 30347"/>
                      <a:gd name="adj2" fmla="val 0"/>
                    </a:avLst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D6F0C5-AEB7-3374-7D2F-42D6D5712FBE}"/>
                    </a:ext>
                  </a:extLst>
                </p:cNvPr>
                <p:cNvSpPr txBox="1"/>
                <p:nvPr/>
              </p:nvSpPr>
              <p:spPr>
                <a:xfrm>
                  <a:off x="1775324" y="3868236"/>
                  <a:ext cx="244107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25274D"/>
                      </a:solidFill>
                      <a:latin typeface="Montserrat" panose="00000500000000000000" pitchFamily="2" charset="0"/>
                    </a:rPr>
                    <a:t>Handle large structured datasets quickly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086DE-94D2-25C3-9AFE-CB018EC19A6C}"/>
                  </a:ext>
                </a:extLst>
              </p:cNvPr>
              <p:cNvSpPr txBox="1"/>
              <p:nvPr/>
            </p:nvSpPr>
            <p:spPr>
              <a:xfrm>
                <a:off x="974725" y="2663762"/>
                <a:ext cx="2714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Efficient processing</a:t>
                </a:r>
                <a:endParaRPr lang="en-US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25A71B6F-1380-271C-4EC4-C713E9BB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75207" y="2191550"/>
              <a:ext cx="589889" cy="4429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6ABCCF-A035-4012-AA29-2E237826E01E}"/>
              </a:ext>
            </a:extLst>
          </p:cNvPr>
          <p:cNvGrpSpPr/>
          <p:nvPr/>
        </p:nvGrpSpPr>
        <p:grpSpPr>
          <a:xfrm>
            <a:off x="4664240" y="2057400"/>
            <a:ext cx="2863520" cy="3645990"/>
            <a:chOff x="4664240" y="2057400"/>
            <a:chExt cx="2863520" cy="364599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29D368-537B-5C29-2490-CF9F32FDD98B}"/>
                </a:ext>
              </a:extLst>
            </p:cNvPr>
            <p:cNvGrpSpPr/>
            <p:nvPr/>
          </p:nvGrpSpPr>
          <p:grpSpPr>
            <a:xfrm>
              <a:off x="4664240" y="2057400"/>
              <a:ext cx="2863520" cy="3645990"/>
              <a:chOff x="1564102" y="2057400"/>
              <a:chExt cx="2863520" cy="364599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0A59C05-A864-3E35-6A14-4E704C0C333E}"/>
                  </a:ext>
                </a:extLst>
              </p:cNvPr>
              <p:cNvGrpSpPr/>
              <p:nvPr/>
            </p:nvGrpSpPr>
            <p:grpSpPr>
              <a:xfrm>
                <a:off x="1564102" y="2057400"/>
                <a:ext cx="2863520" cy="3645990"/>
                <a:chOff x="1997240" y="2634916"/>
                <a:chExt cx="2069433" cy="2634916"/>
              </a:xfrm>
            </p:grpSpPr>
            <p:sp>
              <p:nvSpPr>
                <p:cNvPr id="17" name="Rectangle: Top Corners Rounded 16">
                  <a:extLst>
                    <a:ext uri="{FF2B5EF4-FFF2-40B4-BE49-F238E27FC236}">
                      <a16:creationId xmlns:a16="http://schemas.microsoft.com/office/drawing/2014/main" id="{52E89F72-8FE7-3647-7BC3-5598B2642147}"/>
                    </a:ext>
                  </a:extLst>
                </p:cNvPr>
                <p:cNvSpPr/>
                <p:nvPr/>
              </p:nvSpPr>
              <p:spPr>
                <a:xfrm>
                  <a:off x="1997242" y="2634916"/>
                  <a:ext cx="2069431" cy="794084"/>
                </a:xfrm>
                <a:prstGeom prst="round2Same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Top Corners Rounded 17">
                  <a:extLst>
                    <a:ext uri="{FF2B5EF4-FFF2-40B4-BE49-F238E27FC236}">
                      <a16:creationId xmlns:a16="http://schemas.microsoft.com/office/drawing/2014/main" id="{FFB76EF6-5640-67AE-DAAC-D1F46F0527FD}"/>
                    </a:ext>
                  </a:extLst>
                </p:cNvPr>
                <p:cNvSpPr/>
                <p:nvPr/>
              </p:nvSpPr>
              <p:spPr>
                <a:xfrm rot="10800000">
                  <a:off x="1997241" y="3416969"/>
                  <a:ext cx="2069431" cy="1720515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BD949C52-10DC-F3A0-B7A7-4B249B41E719}"/>
                    </a:ext>
                  </a:extLst>
                </p:cNvPr>
                <p:cNvSpPr/>
                <p:nvPr/>
              </p:nvSpPr>
              <p:spPr>
                <a:xfrm rot="10800000">
                  <a:off x="1997240" y="5089358"/>
                  <a:ext cx="2069431" cy="180474"/>
                </a:xfrm>
                <a:prstGeom prst="round2SameRect">
                  <a:avLst>
                    <a:gd name="adj1" fmla="val 30347"/>
                    <a:gd name="adj2" fmla="val 0"/>
                  </a:avLst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ACDCAE-9008-CE3C-E406-5E589F9F558A}"/>
                  </a:ext>
                </a:extLst>
              </p:cNvPr>
              <p:cNvSpPr txBox="1"/>
              <p:nvPr/>
            </p:nvSpPr>
            <p:spPr>
              <a:xfrm>
                <a:off x="1775324" y="3729737"/>
                <a:ext cx="2441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5274D"/>
                    </a:solidFill>
                    <a:latin typeface="Montserrat" panose="00000500000000000000" pitchFamily="2" charset="0"/>
                  </a:rPr>
                  <a:t>Work smoothly with NumPy, Matplotlib, and Scikit-Learn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72DA02-BA05-7380-FF96-3162BD7F6423}"/>
                </a:ext>
              </a:extLst>
            </p:cNvPr>
            <p:cNvSpPr txBox="1"/>
            <p:nvPr/>
          </p:nvSpPr>
          <p:spPr>
            <a:xfrm>
              <a:off x="4686300" y="2663762"/>
              <a:ext cx="281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>
                  <a:solidFill>
                    <a:schemeClr val="bg1"/>
                  </a:solidFill>
                  <a:latin typeface="Montserrat" panose="00000500000000000000" pitchFamily="2" charset="0"/>
                </a:rPr>
                <a:t>Seamless integration</a:t>
              </a:r>
              <a:endParaRPr lang="en-US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C318016E-5C10-7ACB-B533-8C353A053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32839" y="2268238"/>
              <a:ext cx="726321" cy="376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00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F3DF-11F8-9FE3-1CE5-AF48D0CB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878200-1E70-ECE8-BE84-ABF54E56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/>
              <a:t>Essential Data Analysis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617C6-5691-D746-DCA7-768C209C1C67}"/>
              </a:ext>
            </a:extLst>
          </p:cNvPr>
          <p:cNvGrpSpPr/>
          <p:nvPr/>
        </p:nvGrpSpPr>
        <p:grpSpPr>
          <a:xfrm>
            <a:off x="723900" y="1867488"/>
            <a:ext cx="10668000" cy="4368799"/>
            <a:chOff x="723900" y="1306286"/>
            <a:chExt cx="10668000" cy="436879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4E2CE6B-0E04-FC2A-125E-7AC6A25F351F}"/>
                </a:ext>
              </a:extLst>
            </p:cNvPr>
            <p:cNvSpPr/>
            <p:nvPr/>
          </p:nvSpPr>
          <p:spPr>
            <a:xfrm>
              <a:off x="723900" y="1494971"/>
              <a:ext cx="162560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11280A-C983-9BC7-AD7C-AB906A41AB0F}"/>
                </a:ext>
              </a:extLst>
            </p:cNvPr>
            <p:cNvSpPr/>
            <p:nvPr/>
          </p:nvSpPr>
          <p:spPr>
            <a:xfrm>
              <a:off x="1435099" y="1306286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71B1F8-EB29-A70F-F4DD-6C831C0E8289}"/>
                </a:ext>
              </a:extLst>
            </p:cNvPr>
            <p:cNvSpPr txBox="1"/>
            <p:nvPr/>
          </p:nvSpPr>
          <p:spPr>
            <a:xfrm>
              <a:off x="2376713" y="1686449"/>
              <a:ext cx="35850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 .head(), .tail(), .info()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and .shape to examine structure and quality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94E459D-207A-469A-D99B-004A19AE5701}"/>
                </a:ext>
              </a:extLst>
            </p:cNvPr>
            <p:cNvSpPr/>
            <p:nvPr/>
          </p:nvSpPr>
          <p:spPr>
            <a:xfrm>
              <a:off x="1435099" y="3672115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964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B95328-7AFD-70C7-1EF9-A6BB8A20D919}"/>
                </a:ext>
              </a:extLst>
            </p:cNvPr>
            <p:cNvSpPr txBox="1"/>
            <p:nvPr/>
          </p:nvSpPr>
          <p:spPr>
            <a:xfrm>
              <a:off x="2360384" y="4073436"/>
              <a:ext cx="30942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Access data with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.loc[], .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iloc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 and </a:t>
              </a:r>
              <a:r>
                <a:rPr lang="en-US" err="1">
                  <a:solidFill>
                    <a:srgbClr val="25274D"/>
                  </a:solidFill>
                  <a:latin typeface="Montserrat" panose="00000500000000000000" pitchFamily="2" charset="0"/>
                </a:rPr>
                <a:t>boolean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 indexing for precise analysis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5423B7-F6BD-0FB5-1D0E-4EE2D5ABB2ED}"/>
                </a:ext>
              </a:extLst>
            </p:cNvPr>
            <p:cNvSpPr/>
            <p:nvPr/>
          </p:nvSpPr>
          <p:spPr>
            <a:xfrm>
              <a:off x="6876143" y="1306286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E9C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09D75-433B-FEBC-1A86-DD67B1E6CEFF}"/>
                </a:ext>
              </a:extLst>
            </p:cNvPr>
            <p:cNvSpPr txBox="1"/>
            <p:nvPr/>
          </p:nvSpPr>
          <p:spPr>
            <a:xfrm>
              <a:off x="7801427" y="1846106"/>
              <a:ext cx="357065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Organise with .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sort_values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and filter using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.query()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or conditions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B001F7C-0A6E-B6EE-F3A7-C93890CD5614}"/>
                </a:ext>
              </a:extLst>
            </p:cNvPr>
            <p:cNvSpPr/>
            <p:nvPr/>
          </p:nvSpPr>
          <p:spPr>
            <a:xfrm>
              <a:off x="6164944" y="3860800"/>
              <a:ext cx="162560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FF7B7BB-CFCF-6B5B-4C1A-8FFE80D97600}"/>
                </a:ext>
              </a:extLst>
            </p:cNvPr>
            <p:cNvSpPr/>
            <p:nvPr/>
          </p:nvSpPr>
          <p:spPr>
            <a:xfrm>
              <a:off x="6876143" y="3672115"/>
              <a:ext cx="4515757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E89DF2-4403-07E7-8896-2734635F95D9}"/>
                </a:ext>
              </a:extLst>
            </p:cNvPr>
            <p:cNvSpPr txBox="1"/>
            <p:nvPr/>
          </p:nvSpPr>
          <p:spPr>
            <a:xfrm>
              <a:off x="7801428" y="4211935"/>
              <a:ext cx="309426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Remove duplicates with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drop_duplicates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to ensure data integrity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29B24E0-270C-0C69-1A2E-C4C7E0EF6AAB}"/>
                </a:ext>
              </a:extLst>
            </p:cNvPr>
            <p:cNvSpPr/>
            <p:nvPr/>
          </p:nvSpPr>
          <p:spPr>
            <a:xfrm>
              <a:off x="6164944" y="1494971"/>
              <a:ext cx="1625600" cy="1625600"/>
            </a:xfrm>
            <a:prstGeom prst="round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54A9533-3750-AFC1-87A2-E1CF6A9E0A8F}"/>
                </a:ext>
              </a:extLst>
            </p:cNvPr>
            <p:cNvSpPr/>
            <p:nvPr/>
          </p:nvSpPr>
          <p:spPr>
            <a:xfrm>
              <a:off x="723900" y="3860800"/>
              <a:ext cx="1625600" cy="1625600"/>
            </a:xfrm>
            <a:prstGeom prst="round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96F903-56C2-E17D-ACFA-F5013B1563D8}"/>
                </a:ext>
              </a:extLst>
            </p:cNvPr>
            <p:cNvSpPr txBox="1"/>
            <p:nvPr/>
          </p:nvSpPr>
          <p:spPr>
            <a:xfrm>
              <a:off x="794657" y="1984606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Data inspection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383E04-8CFB-2A9C-5D42-37218B6FAF03}"/>
                </a:ext>
              </a:extLst>
            </p:cNvPr>
            <p:cNvSpPr txBox="1"/>
            <p:nvPr/>
          </p:nvSpPr>
          <p:spPr>
            <a:xfrm>
              <a:off x="6217557" y="1984606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Sorting &amp; filtering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EDB878-A70E-7054-9A7D-E01157970D56}"/>
                </a:ext>
              </a:extLst>
            </p:cNvPr>
            <p:cNvSpPr txBox="1"/>
            <p:nvPr/>
          </p:nvSpPr>
          <p:spPr>
            <a:xfrm>
              <a:off x="794657" y="4350435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Smart selection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A427B-12D7-CF9C-592A-829BA9AB771D}"/>
                </a:ext>
              </a:extLst>
            </p:cNvPr>
            <p:cNvSpPr txBox="1"/>
            <p:nvPr/>
          </p:nvSpPr>
          <p:spPr>
            <a:xfrm>
              <a:off x="6235701" y="4350435"/>
              <a:ext cx="1484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Data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9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6A87D-090D-7295-EFD1-8215FDE92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8324F-E0A3-9FC5-D80F-FC87E3F5F1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6584656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Handling in Python</a:t>
            </a:r>
            <a:endParaRPr lang="en-US" sz="3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B5479B4-CA47-7FCC-BB9F-A5FA91A80E8B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1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AC1BB-E360-EA22-070B-49C741398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8F1CB4-71CD-290B-583D-6472431A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/>
              <a:t>Pandas Data Structures</a:t>
            </a: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0FB78-C5A9-22DE-154B-7EA8D713BB3D}"/>
              </a:ext>
            </a:extLst>
          </p:cNvPr>
          <p:cNvSpPr txBox="1"/>
          <p:nvPr/>
        </p:nvSpPr>
        <p:spPr>
          <a:xfrm>
            <a:off x="6540500" y="1566627"/>
            <a:ext cx="4037900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b="1">
                <a:solidFill>
                  <a:srgbClr val="25274D"/>
                </a:solidFill>
                <a:latin typeface="Montserrat" panose="00000500000000000000" pitchFamily="2" charset="0"/>
              </a:rPr>
              <a:t>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Represents a one-dimensional labelled array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Stores values with an index for easy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7BEA8-2D58-9701-AB3A-4344634937B2}"/>
              </a:ext>
            </a:extLst>
          </p:cNvPr>
          <p:cNvSpPr txBox="1"/>
          <p:nvPr/>
        </p:nvSpPr>
        <p:spPr>
          <a:xfrm>
            <a:off x="6540500" y="4065878"/>
            <a:ext cx="4037900" cy="17543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b="1" err="1">
                <a:solidFill>
                  <a:srgbClr val="25274D"/>
                </a:solidFill>
                <a:latin typeface="Montserrat" panose="00000500000000000000" pitchFamily="2" charset="0"/>
              </a:rPr>
              <a:t>DataFrame</a:t>
            </a:r>
            <a:endParaRPr lang="en-US" b="1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>
              <a:solidFill>
                <a:srgbClr val="25274D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Represents a two-dimensional labelled 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Combines multiple Series objects with shared index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A64C32-4621-7A08-871D-436488177177}"/>
              </a:ext>
            </a:extLst>
          </p:cNvPr>
          <p:cNvSpPr/>
          <p:nvPr/>
        </p:nvSpPr>
        <p:spPr>
          <a:xfrm>
            <a:off x="749998" y="1674674"/>
            <a:ext cx="5555799" cy="1754326"/>
          </a:xfrm>
          <a:prstGeom prst="roundRect">
            <a:avLst>
              <a:gd name="adj" fmla="val 8794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3AA608-AF4F-BDEB-E0A7-69CDF115AD40}"/>
              </a:ext>
            </a:extLst>
          </p:cNvPr>
          <p:cNvSpPr/>
          <p:nvPr/>
        </p:nvSpPr>
        <p:spPr>
          <a:xfrm>
            <a:off x="1698171" y="3598428"/>
            <a:ext cx="3716978" cy="3051756"/>
          </a:xfrm>
          <a:prstGeom prst="roundRect">
            <a:avLst>
              <a:gd name="adj" fmla="val 303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49972-083B-8BC3-1812-1585BD6A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3" y="1871632"/>
            <a:ext cx="5134714" cy="1360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4537F9-66F7-05E5-C627-02B605F5D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155" y="3729288"/>
            <a:ext cx="3377176" cy="27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7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6212-B3C9-9E99-F316-27F5B732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731B76-6DE0-9397-543C-88928087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98" y="396901"/>
            <a:ext cx="10622083" cy="540674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US"/>
              <a:t>Loading CSV with Pandas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BDB51-0103-231B-C1D8-79952C484BC1}"/>
              </a:ext>
            </a:extLst>
          </p:cNvPr>
          <p:cNvSpPr txBox="1"/>
          <p:nvPr/>
        </p:nvSpPr>
        <p:spPr>
          <a:xfrm>
            <a:off x="3177434" y="4284836"/>
            <a:ext cx="6764110" cy="100399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</a:t>
            </a:r>
            <a:r>
              <a:rPr lang="en-US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loads CSV files into </a:t>
            </a:r>
            <a:r>
              <a:rPr lang="en-US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DataFrame</a:t>
            </a:r>
            <a:endParaRPr lang="en-US">
              <a:solidFill>
                <a:srgbClr val="2527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75"/>
              </a:lnSpc>
              <a:buSzPct val="100000"/>
            </a:pPr>
            <a:endParaRPr lang="en-US">
              <a:solidFill>
                <a:srgbClr val="2527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df.head</a:t>
            </a:r>
            <a:r>
              <a:rPr lang="en-US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quick preview of data (first 5 rows)</a:t>
            </a:r>
            <a:endParaRPr lang="en-US"/>
          </a:p>
          <a:p>
            <a:pPr>
              <a:lnSpc>
                <a:spcPts val="1375"/>
              </a:lnSpc>
              <a:buSzPct val="100000"/>
            </a:pPr>
            <a:endParaRPr lang="en-US">
              <a:solidFill>
                <a:srgbClr val="25274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err="1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df.head</a:t>
            </a:r>
            <a:r>
              <a:rPr lang="en-US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(10)</a:t>
            </a:r>
            <a:r>
              <a:rPr lang="en-US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→ view first 10 rows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F08B86-1A3E-E871-D747-A9821C067B00}"/>
              </a:ext>
            </a:extLst>
          </p:cNvPr>
          <p:cNvSpPr/>
          <p:nvPr/>
        </p:nvSpPr>
        <p:spPr>
          <a:xfrm>
            <a:off x="3420095" y="1840676"/>
            <a:ext cx="5288310" cy="1843642"/>
          </a:xfrm>
          <a:prstGeom prst="roundRect">
            <a:avLst>
              <a:gd name="adj" fmla="val 8794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3E6F1-DDFB-F624-7EEC-AAB3D828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54" y="1989138"/>
            <a:ext cx="4953691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9DBB6B-2374-E652-8E66-5E0ECB22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CSV with Pandas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CAE18-BFE5-9DC0-1DBC-4A9E9BBA0B15}"/>
              </a:ext>
            </a:extLst>
          </p:cNvPr>
          <p:cNvSpPr txBox="1"/>
          <p:nvPr/>
        </p:nvSpPr>
        <p:spPr>
          <a:xfrm>
            <a:off x="1534778" y="2701724"/>
            <a:ext cx="9122445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>
                <a:solidFill>
                  <a:srgbClr val="25274D"/>
                </a:solidFill>
              </a:rPr>
              <a:t>Pandas also supports Excel, JSON, SQL and other formats via similar </a:t>
            </a:r>
            <a:r>
              <a:rPr lang="en-US">
                <a:solidFill>
                  <a:srgbClr val="25274D"/>
                </a:solidFill>
                <a:latin typeface="Montserrat" panose="00000500000000000000" pitchFamily="2" charset="0"/>
              </a:rPr>
              <a:t>functions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CFF7D0-4F4C-7A57-90B8-37F6AE5BBF0B}"/>
              </a:ext>
            </a:extLst>
          </p:cNvPr>
          <p:cNvSpPr/>
          <p:nvPr/>
        </p:nvSpPr>
        <p:spPr>
          <a:xfrm>
            <a:off x="1928157" y="3287054"/>
            <a:ext cx="8381406" cy="1581830"/>
          </a:xfrm>
          <a:prstGeom prst="roundRect">
            <a:avLst>
              <a:gd name="adj" fmla="val 8794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37ED-B266-3A87-7187-A82096E0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05" y="3487336"/>
            <a:ext cx="799259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B46B4B7-2BD6-5944-2046-048B03B6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Selecting Data</a:t>
            </a:r>
            <a:br>
              <a:rPr lang="en-GB"/>
            </a:b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CE5B26-BEAB-C05A-718C-46F95B1B7CF5}"/>
              </a:ext>
            </a:extLst>
          </p:cNvPr>
          <p:cNvGrpSpPr/>
          <p:nvPr/>
        </p:nvGrpSpPr>
        <p:grpSpPr>
          <a:xfrm>
            <a:off x="2644140" y="1485900"/>
            <a:ext cx="6903720" cy="1057964"/>
            <a:chOff x="1901372" y="1330886"/>
            <a:chExt cx="6366327" cy="10579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AE2D28-0D9C-2DAF-2A9E-7FB972AE685D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F7FAB70-5EE2-3527-8350-AB2C97688888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87E857-079C-4E4E-2707-FE2516FC62D5}"/>
                  </a:ext>
                </a:extLst>
              </p:cNvPr>
              <p:cNvSpPr txBox="1"/>
              <p:nvPr/>
            </p:nvSpPr>
            <p:spPr>
              <a:xfrm>
                <a:off x="1839024" y="1995656"/>
                <a:ext cx="2182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Single column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615AA2-5E2F-D96E-971E-3E1999C707E3}"/>
                  </a:ext>
                </a:extLst>
              </p:cNvPr>
              <p:cNvSpPr txBox="1"/>
              <p:nvPr/>
            </p:nvSpPr>
            <p:spPr>
              <a:xfrm>
                <a:off x="1839024" y="2296992"/>
                <a:ext cx="5556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Use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df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['Name'])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to return a Series object</a:t>
                </a:r>
              </a:p>
            </p:txBody>
          </p:sp>
        </p:grpSp>
        <p:sp>
          <p:nvSpPr>
            <p:cNvPr id="4" name="Freeform 45">
              <a:extLst>
                <a:ext uri="{FF2B5EF4-FFF2-40B4-BE49-F238E27FC236}">
                  <a16:creationId xmlns:a16="http://schemas.microsoft.com/office/drawing/2014/main" id="{57133AF1-8453-11C6-A964-235B17F73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B8CCA5-019A-99ED-DF8D-6DC1C1C0304B}"/>
              </a:ext>
            </a:extLst>
          </p:cNvPr>
          <p:cNvGrpSpPr/>
          <p:nvPr/>
        </p:nvGrpSpPr>
        <p:grpSpPr>
          <a:xfrm>
            <a:off x="2644140" y="2781300"/>
            <a:ext cx="6903720" cy="1057964"/>
            <a:chOff x="1901372" y="1330886"/>
            <a:chExt cx="6366327" cy="10579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D1B9AC-2482-8A60-C903-705B2B5AF59D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0B64876-5B57-2D6E-D4A0-D33F2195408D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F845D3-1304-50C4-C092-F7E9AC555AE1}"/>
                  </a:ext>
                </a:extLst>
              </p:cNvPr>
              <p:cNvSpPr txBox="1"/>
              <p:nvPr/>
            </p:nvSpPr>
            <p:spPr>
              <a:xfrm>
                <a:off x="1839024" y="1835998"/>
                <a:ext cx="2182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Multiple columns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3C956-8781-1B80-516A-68AC0EBB1092}"/>
                  </a:ext>
                </a:extLst>
              </p:cNvPr>
              <p:cNvSpPr txBox="1"/>
              <p:nvPr/>
            </p:nvSpPr>
            <p:spPr>
              <a:xfrm>
                <a:off x="1839024" y="2137334"/>
                <a:ext cx="55566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Use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df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[['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Name','Age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']])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(note the double brackets) to return a 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DataFrame</a:t>
                </a:r>
                <a:endParaRPr kumimoji="0" lang="en-US" altLang="en-US" sz="180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5B64EDB8-894F-DD14-494F-E76F69224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F6EA2E-9F85-A1F0-8945-F9BA15D26EAB}"/>
              </a:ext>
            </a:extLst>
          </p:cNvPr>
          <p:cNvGrpSpPr/>
          <p:nvPr/>
        </p:nvGrpSpPr>
        <p:grpSpPr>
          <a:xfrm>
            <a:off x="2644140" y="4076700"/>
            <a:ext cx="6903720" cy="1057964"/>
            <a:chOff x="1901372" y="1330886"/>
            <a:chExt cx="6366327" cy="10579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C49995-4B5F-BB17-CC17-336AC9D0E17C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9F9627B-DB6E-83EE-5E99-643F3D3EF39F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970802-6A7B-F90E-1E4C-C952FED5545D}"/>
                  </a:ext>
                </a:extLst>
              </p:cNvPr>
              <p:cNvSpPr txBox="1"/>
              <p:nvPr/>
            </p:nvSpPr>
            <p:spPr>
              <a:xfrm>
                <a:off x="1839024" y="1835998"/>
                <a:ext cx="2182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Row by position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A955C8-C314-62A5-9AC4-6DB04C818327}"/>
                  </a:ext>
                </a:extLst>
              </p:cNvPr>
              <p:cNvSpPr txBox="1"/>
              <p:nvPr/>
            </p:nvSpPr>
            <p:spPr>
              <a:xfrm>
                <a:off x="1839024" y="2137334"/>
                <a:ext cx="55566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Use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df.iloc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[0])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for integer location-based indexing</a:t>
                </a:r>
              </a:p>
            </p:txBody>
          </p:sp>
        </p:grp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74804406-D4D3-CF56-843A-423A87A36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388A51-1442-2E9E-6CD2-406FC1A595BB}"/>
              </a:ext>
            </a:extLst>
          </p:cNvPr>
          <p:cNvGrpSpPr/>
          <p:nvPr/>
        </p:nvGrpSpPr>
        <p:grpSpPr>
          <a:xfrm>
            <a:off x="2644140" y="5372100"/>
            <a:ext cx="6903720" cy="1057964"/>
            <a:chOff x="1901372" y="1330886"/>
            <a:chExt cx="6366327" cy="10579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44B846-5961-FA04-6600-98A7C46B5EF1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E49ECBA9-C1DB-AEC9-572D-3F0B99EC3478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DC859C-B71C-F56D-2B42-A5ADBDB36BCB}"/>
                  </a:ext>
                </a:extLst>
              </p:cNvPr>
              <p:cNvSpPr txBox="1"/>
              <p:nvPr/>
            </p:nvSpPr>
            <p:spPr>
              <a:xfrm>
                <a:off x="1839024" y="1848698"/>
                <a:ext cx="2182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Specific cell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D7C8D-9F66-31B9-DDE3-D04BC0192B01}"/>
                  </a:ext>
                </a:extLst>
              </p:cNvPr>
              <p:cNvSpPr txBox="1"/>
              <p:nvPr/>
            </p:nvSpPr>
            <p:spPr>
              <a:xfrm>
                <a:off x="1839024" y="2150034"/>
                <a:ext cx="55566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Use 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kumimoji="0" lang="en-US" altLang="en-US" sz="1800" i="0" u="none" strike="noStrike" cap="none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df.loc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[0, 'Name'])</a:t>
                </a:r>
                <a:r>
                  <a:rPr kumimoji="0" lang="en-US" altLang="en-US" sz="180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for label-based indexing</a:t>
                </a:r>
              </a:p>
            </p:txBody>
          </p:sp>
        </p:grpSp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923D5534-3628-E742-9617-64514742D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0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A63B5B2-B55E-0DB8-A1A9-65607CC4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Inspecting Data</a:t>
            </a:r>
            <a:br>
              <a:rPr lang="en-GB"/>
            </a:br>
            <a:endParaRPr lang="en-GB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4406F8-24AE-13FB-2EFC-E389B7514729}"/>
              </a:ext>
            </a:extLst>
          </p:cNvPr>
          <p:cNvGrpSpPr/>
          <p:nvPr/>
        </p:nvGrpSpPr>
        <p:grpSpPr>
          <a:xfrm>
            <a:off x="2221230" y="1590798"/>
            <a:ext cx="7839555" cy="4761909"/>
            <a:chOff x="2221230" y="1590798"/>
            <a:chExt cx="7839555" cy="476190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2CA2A98-F6FB-2371-F1FA-C8B300C44463}"/>
                </a:ext>
              </a:extLst>
            </p:cNvPr>
            <p:cNvGrpSpPr/>
            <p:nvPr/>
          </p:nvGrpSpPr>
          <p:grpSpPr>
            <a:xfrm>
              <a:off x="2221230" y="1590798"/>
              <a:ext cx="7839555" cy="4761909"/>
              <a:chOff x="2221230" y="1590798"/>
              <a:chExt cx="7839555" cy="476190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AD4135D-2113-1FFB-4D68-4B9ADFBB407E}"/>
                  </a:ext>
                </a:extLst>
              </p:cNvPr>
              <p:cNvGrpSpPr/>
              <p:nvPr/>
            </p:nvGrpSpPr>
            <p:grpSpPr>
              <a:xfrm>
                <a:off x="3670576" y="1590798"/>
                <a:ext cx="6390209" cy="4761909"/>
                <a:chOff x="2584726" y="1590798"/>
                <a:chExt cx="6390209" cy="4761909"/>
              </a:xfrm>
            </p:grpSpPr>
            <p:grpSp>
              <p:nvGrpSpPr>
                <p:cNvPr id="8" name="Group 65">
                  <a:extLst>
                    <a:ext uri="{FF2B5EF4-FFF2-40B4-BE49-F238E27FC236}">
                      <a16:creationId xmlns:a16="http://schemas.microsoft.com/office/drawing/2014/main" id="{5E8B30BB-E2FF-112B-4BD9-974C2DF10C77}"/>
                    </a:ext>
                  </a:extLst>
                </p:cNvPr>
                <p:cNvGrpSpPr/>
                <p:nvPr/>
              </p:nvGrpSpPr>
              <p:grpSpPr>
                <a:xfrm>
                  <a:off x="2584726" y="1590798"/>
                  <a:ext cx="6390209" cy="1484805"/>
                  <a:chOff x="1938544" y="1193098"/>
                  <a:chExt cx="4792657" cy="1113604"/>
                </a:xfrm>
              </p:grpSpPr>
              <p:sp>
                <p:nvSpPr>
                  <p:cNvPr id="9" name="Round Same Side Corner Rectangle 43">
                    <a:extLst>
                      <a:ext uri="{FF2B5EF4-FFF2-40B4-BE49-F238E27FC236}">
                        <a16:creationId xmlns:a16="http://schemas.microsoft.com/office/drawing/2014/main" id="{DC231424-E3C7-4730-607D-40C4FAB29BF6}"/>
                      </a:ext>
                    </a:extLst>
                  </p:cNvPr>
                  <p:cNvSpPr/>
                  <p:nvPr/>
                </p:nvSpPr>
                <p:spPr>
                  <a:xfrm flipV="1">
                    <a:off x="1938544" y="1598819"/>
                    <a:ext cx="4792657" cy="707883"/>
                  </a:xfrm>
                  <a:prstGeom prst="round2SameRect">
                    <a:avLst>
                      <a:gd name="adj1" fmla="val 8813"/>
                      <a:gd name="adj2" fmla="val 0"/>
                    </a:avLst>
                  </a:prstGeom>
                  <a:solidFill>
                    <a:schemeClr val="tx1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11" name="Rectangle: Top Corners Rounded 10">
                    <a:extLst>
                      <a:ext uri="{FF2B5EF4-FFF2-40B4-BE49-F238E27FC236}">
                        <a16:creationId xmlns:a16="http://schemas.microsoft.com/office/drawing/2014/main" id="{AE713100-BF12-6B5E-94A9-BE90A3E03A41}"/>
                      </a:ext>
                    </a:extLst>
                  </p:cNvPr>
                  <p:cNvSpPr/>
                  <p:nvPr/>
                </p:nvSpPr>
                <p:spPr>
                  <a:xfrm>
                    <a:off x="1938544" y="1193098"/>
                    <a:ext cx="4792657" cy="405724"/>
                  </a:xfrm>
                  <a:prstGeom prst="round2SameRect">
                    <a:avLst/>
                  </a:prstGeom>
                  <a:solidFill>
                    <a:srgbClr val="25274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</p:grpSp>
            <p:grpSp>
              <p:nvGrpSpPr>
                <p:cNvPr id="19" name="Group 66">
                  <a:extLst>
                    <a:ext uri="{FF2B5EF4-FFF2-40B4-BE49-F238E27FC236}">
                      <a16:creationId xmlns:a16="http://schemas.microsoft.com/office/drawing/2014/main" id="{9E2A443B-7D4D-1D72-0355-E71AAC2089AC}"/>
                    </a:ext>
                  </a:extLst>
                </p:cNvPr>
                <p:cNvGrpSpPr/>
                <p:nvPr/>
              </p:nvGrpSpPr>
              <p:grpSpPr>
                <a:xfrm>
                  <a:off x="2584726" y="3229347"/>
                  <a:ext cx="6390209" cy="1484809"/>
                  <a:chOff x="1938544" y="2416575"/>
                  <a:chExt cx="4792657" cy="1113607"/>
                </a:xfrm>
              </p:grpSpPr>
              <p:sp>
                <p:nvSpPr>
                  <p:cNvPr id="22" name="Rectangle: Top Corners Rounded 21">
                    <a:extLst>
                      <a:ext uri="{FF2B5EF4-FFF2-40B4-BE49-F238E27FC236}">
                        <a16:creationId xmlns:a16="http://schemas.microsoft.com/office/drawing/2014/main" id="{16B183E2-233A-4E6B-E1C0-52F128C25195}"/>
                      </a:ext>
                    </a:extLst>
                  </p:cNvPr>
                  <p:cNvSpPr/>
                  <p:nvPr/>
                </p:nvSpPr>
                <p:spPr>
                  <a:xfrm>
                    <a:off x="1938544" y="2416575"/>
                    <a:ext cx="4792657" cy="405724"/>
                  </a:xfrm>
                  <a:prstGeom prst="round2SameRect">
                    <a:avLst/>
                  </a:prstGeom>
                  <a:solidFill>
                    <a:srgbClr val="2E9CC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21" name="Round Same Side Corner Rectangle 45">
                    <a:extLst>
                      <a:ext uri="{FF2B5EF4-FFF2-40B4-BE49-F238E27FC236}">
                        <a16:creationId xmlns:a16="http://schemas.microsoft.com/office/drawing/2014/main" id="{C0F5D005-1956-8E8F-6DF7-4D11F47EAE70}"/>
                      </a:ext>
                    </a:extLst>
                  </p:cNvPr>
                  <p:cNvSpPr/>
                  <p:nvPr/>
                </p:nvSpPr>
                <p:spPr>
                  <a:xfrm flipV="1">
                    <a:off x="1938544" y="2822299"/>
                    <a:ext cx="4792657" cy="707883"/>
                  </a:xfrm>
                  <a:prstGeom prst="round2SameRect">
                    <a:avLst>
                      <a:gd name="adj1" fmla="val 8813"/>
                      <a:gd name="adj2" fmla="val 0"/>
                    </a:avLst>
                  </a:prstGeom>
                  <a:solidFill>
                    <a:schemeClr val="tx1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</p:grpSp>
            <p:grpSp>
              <p:nvGrpSpPr>
                <p:cNvPr id="24" name="Group 67">
                  <a:extLst>
                    <a:ext uri="{FF2B5EF4-FFF2-40B4-BE49-F238E27FC236}">
                      <a16:creationId xmlns:a16="http://schemas.microsoft.com/office/drawing/2014/main" id="{1C5873CF-6355-46E2-9B38-84F273582641}"/>
                    </a:ext>
                  </a:extLst>
                </p:cNvPr>
                <p:cNvGrpSpPr/>
                <p:nvPr/>
              </p:nvGrpSpPr>
              <p:grpSpPr>
                <a:xfrm>
                  <a:off x="2584726" y="4867900"/>
                  <a:ext cx="6390209" cy="1484807"/>
                  <a:chOff x="1938544" y="3650926"/>
                  <a:chExt cx="4792657" cy="1113606"/>
                </a:xfrm>
              </p:grpSpPr>
              <p:sp>
                <p:nvSpPr>
                  <p:cNvPr id="27" name="Rectangle: Top Corners Rounded 26">
                    <a:extLst>
                      <a:ext uri="{FF2B5EF4-FFF2-40B4-BE49-F238E27FC236}">
                        <a16:creationId xmlns:a16="http://schemas.microsoft.com/office/drawing/2014/main" id="{6B101FA8-E9F1-9BA5-EB2A-E595D56789FF}"/>
                      </a:ext>
                    </a:extLst>
                  </p:cNvPr>
                  <p:cNvSpPr/>
                  <p:nvPr/>
                </p:nvSpPr>
                <p:spPr>
                  <a:xfrm>
                    <a:off x="1938544" y="3650926"/>
                    <a:ext cx="4792657" cy="405723"/>
                  </a:xfrm>
                  <a:prstGeom prst="round2SameRect">
                    <a:avLst/>
                  </a:prstGeom>
                  <a:solidFill>
                    <a:srgbClr val="2964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  <p:sp>
                <p:nvSpPr>
                  <p:cNvPr id="26" name="Round Same Side Corner Rectangle 46">
                    <a:extLst>
                      <a:ext uri="{FF2B5EF4-FFF2-40B4-BE49-F238E27FC236}">
                        <a16:creationId xmlns:a16="http://schemas.microsoft.com/office/drawing/2014/main" id="{CB55EB56-96F8-010F-43D3-AAB84A2F02FD}"/>
                      </a:ext>
                    </a:extLst>
                  </p:cNvPr>
                  <p:cNvSpPr/>
                  <p:nvPr/>
                </p:nvSpPr>
                <p:spPr>
                  <a:xfrm flipV="1">
                    <a:off x="1938544" y="4056649"/>
                    <a:ext cx="4792657" cy="707883"/>
                  </a:xfrm>
                  <a:prstGeom prst="round2SameRect">
                    <a:avLst>
                      <a:gd name="adj1" fmla="val 8813"/>
                      <a:gd name="adj2" fmla="val 0"/>
                    </a:avLst>
                  </a:prstGeom>
                  <a:solidFill>
                    <a:schemeClr val="tx1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133"/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4D77AF3-F73C-9894-9818-128D9FA3C96D}"/>
                    </a:ext>
                  </a:extLst>
                </p:cNvPr>
                <p:cNvSpPr txBox="1"/>
                <p:nvPr/>
              </p:nvSpPr>
              <p:spPr>
                <a:xfrm>
                  <a:off x="5199259" y="1675368"/>
                  <a:ext cx="1161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Size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379323C-3761-4F8C-F610-FFC43C1F7D2C}"/>
                    </a:ext>
                  </a:extLst>
                </p:cNvPr>
                <p:cNvSpPr txBox="1"/>
                <p:nvPr/>
              </p:nvSpPr>
              <p:spPr>
                <a:xfrm>
                  <a:off x="4720710" y="3299631"/>
                  <a:ext cx="21182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Column names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5AFC406-52E3-CF84-79BF-F4B188E56851}"/>
                    </a:ext>
                  </a:extLst>
                </p:cNvPr>
                <p:cNvSpPr txBox="1"/>
                <p:nvPr/>
              </p:nvSpPr>
              <p:spPr>
                <a:xfrm>
                  <a:off x="4739760" y="4966672"/>
                  <a:ext cx="208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Metadata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D8C8D29-4375-1070-9665-DA88E0D6A402}"/>
                  </a:ext>
                </a:extLst>
              </p:cNvPr>
              <p:cNvGrpSpPr/>
              <p:nvPr/>
            </p:nvGrpSpPr>
            <p:grpSpPr>
              <a:xfrm>
                <a:off x="2221230" y="1600200"/>
                <a:ext cx="1276350" cy="1447800"/>
                <a:chOff x="2221230" y="1600200"/>
                <a:chExt cx="1276350" cy="144780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CC31DA9-149A-CB03-41FB-16CC5ACA3652}"/>
                    </a:ext>
                  </a:extLst>
                </p:cNvPr>
                <p:cNvSpPr/>
                <p:nvPr/>
              </p:nvSpPr>
              <p:spPr>
                <a:xfrm>
                  <a:off x="2221230" y="1600200"/>
                  <a:ext cx="1276350" cy="1447800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Graphic 2">
                  <a:extLst>
                    <a:ext uri="{FF2B5EF4-FFF2-40B4-BE49-F238E27FC236}">
                      <a16:creationId xmlns:a16="http://schemas.microsoft.com/office/drawing/2014/main" id="{1FE67643-40CD-D7CE-3664-EED008D42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8594" y="1838507"/>
                  <a:ext cx="661622" cy="971186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E2096CE-6ECC-5CA3-F6FB-A9B249D0332B}"/>
                  </a:ext>
                </a:extLst>
              </p:cNvPr>
              <p:cNvGrpSpPr/>
              <p:nvPr/>
            </p:nvGrpSpPr>
            <p:grpSpPr>
              <a:xfrm>
                <a:off x="2221230" y="3215640"/>
                <a:ext cx="1276350" cy="1447800"/>
                <a:chOff x="2221230" y="3215640"/>
                <a:chExt cx="1276350" cy="1447800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4C598CF1-6CF0-4F7C-DE10-4E22A32F8247}"/>
                    </a:ext>
                  </a:extLst>
                </p:cNvPr>
                <p:cNvSpPr/>
                <p:nvPr/>
              </p:nvSpPr>
              <p:spPr>
                <a:xfrm>
                  <a:off x="2221230" y="3215640"/>
                  <a:ext cx="1276350" cy="1447800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27B463E3-7355-6811-AD3C-036694302D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6619" y="3551905"/>
                  <a:ext cx="1005572" cy="775271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24FE43D-7483-5CAC-17BC-53D7FDED4E0C}"/>
                  </a:ext>
                </a:extLst>
              </p:cNvPr>
              <p:cNvGrpSpPr/>
              <p:nvPr/>
            </p:nvGrpSpPr>
            <p:grpSpPr>
              <a:xfrm>
                <a:off x="2221230" y="4838700"/>
                <a:ext cx="1276350" cy="1447800"/>
                <a:chOff x="2221230" y="4838700"/>
                <a:chExt cx="1276350" cy="144780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C7E496D1-E2CD-7A58-92DA-CEFFF078F4AC}"/>
                    </a:ext>
                  </a:extLst>
                </p:cNvPr>
                <p:cNvSpPr/>
                <p:nvPr/>
              </p:nvSpPr>
              <p:spPr>
                <a:xfrm>
                  <a:off x="2221230" y="4838700"/>
                  <a:ext cx="1276350" cy="1447800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53DE9470-EC06-8C40-F739-6F0993252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5884" y="5134946"/>
                  <a:ext cx="927042" cy="855308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50F39B-AD7C-63EB-C865-876109D9D960}"/>
                </a:ext>
              </a:extLst>
            </p:cNvPr>
            <p:cNvSpPr txBox="1"/>
            <p:nvPr/>
          </p:nvSpPr>
          <p:spPr>
            <a:xfrm>
              <a:off x="3775075" y="2241034"/>
              <a:ext cx="6138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Use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print(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df.shape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</a:t>
              </a:r>
              <a:r>
                <a:rPr lang="en-US">
                  <a:solidFill>
                    <a:srgbClr val="25274D"/>
                  </a:solidFill>
                </a:rPr>
                <a:t>to return (rows, columns)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2B362C-B942-1134-16C5-19BE54B9A369}"/>
                </a:ext>
              </a:extLst>
            </p:cNvPr>
            <p:cNvSpPr txBox="1"/>
            <p:nvPr/>
          </p:nvSpPr>
          <p:spPr>
            <a:xfrm>
              <a:off x="3775075" y="2652877"/>
              <a:ext cx="29940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Example: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(891, 12)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AC7CA6-9014-36AF-6BBB-E5A40922EAFC}"/>
                </a:ext>
              </a:extLst>
            </p:cNvPr>
            <p:cNvSpPr txBox="1"/>
            <p:nvPr/>
          </p:nvSpPr>
          <p:spPr>
            <a:xfrm>
              <a:off x="3775075" y="3752334"/>
              <a:ext cx="59912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Use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print(</a:t>
              </a:r>
              <a:r>
                <a:rPr lang="en-US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df.columns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en-US">
                  <a:solidFill>
                    <a:srgbClr val="25274D"/>
                  </a:solidFill>
                </a:rPr>
                <a:t> to show all column headers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416803-3041-3283-9AE7-7B959C3C2396}"/>
                </a:ext>
              </a:extLst>
            </p:cNvPr>
            <p:cNvSpPr txBox="1"/>
            <p:nvPr/>
          </p:nvSpPr>
          <p:spPr>
            <a:xfrm>
              <a:off x="3775075" y="4329277"/>
              <a:ext cx="5813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Example: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Index(['Name', 'Age', ...])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16C5F2-8628-5312-C406-665F66BD9A23}"/>
                </a:ext>
              </a:extLst>
            </p:cNvPr>
            <p:cNvSpPr txBox="1"/>
            <p:nvPr/>
          </p:nvSpPr>
          <p:spPr>
            <a:xfrm>
              <a:off x="3724275" y="5537590"/>
              <a:ext cx="60583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25274D"/>
                  </a:solidFill>
                </a:rPr>
                <a:t>Use </a:t>
              </a:r>
              <a:r>
                <a:rPr lang="en-US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print(df.info())</a:t>
              </a:r>
              <a:r>
                <a:rPr lang="en-US">
                  <a:solidFill>
                    <a:srgbClr val="25274D"/>
                  </a:solidFill>
                </a:rPr>
                <a:t> to view data types, non-null values and memory usage</a:t>
              </a:r>
              <a:endParaRPr lang="en-US">
                <a:solidFill>
                  <a:srgbClr val="25274D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8B668E4-6B8B-4ADD-1735-4FA130F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Summarisation Powerhouse</a:t>
            </a:r>
            <a:br>
              <a:rPr lang="en-GB"/>
            </a:br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97A931-B3BA-7E95-353B-B518DC0E6849}"/>
              </a:ext>
            </a:extLst>
          </p:cNvPr>
          <p:cNvGrpSpPr/>
          <p:nvPr/>
        </p:nvGrpSpPr>
        <p:grpSpPr>
          <a:xfrm>
            <a:off x="723900" y="1591716"/>
            <a:ext cx="10668000" cy="4368799"/>
            <a:chOff x="723900" y="1591716"/>
            <a:chExt cx="10668000" cy="43687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2633DE4-10D8-53C3-7D6F-7E6E251CBB46}"/>
                </a:ext>
              </a:extLst>
            </p:cNvPr>
            <p:cNvGrpSpPr/>
            <p:nvPr/>
          </p:nvGrpSpPr>
          <p:grpSpPr>
            <a:xfrm>
              <a:off x="723900" y="1591716"/>
              <a:ext cx="10668000" cy="4368799"/>
              <a:chOff x="723900" y="1591716"/>
              <a:chExt cx="10668000" cy="436879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FC72A88-CBC8-6706-F8F8-7E875853D38E}"/>
                  </a:ext>
                </a:extLst>
              </p:cNvPr>
              <p:cNvGrpSpPr/>
              <p:nvPr/>
            </p:nvGrpSpPr>
            <p:grpSpPr>
              <a:xfrm>
                <a:off x="723900" y="1591716"/>
                <a:ext cx="10668000" cy="4368799"/>
                <a:chOff x="723900" y="1591716"/>
                <a:chExt cx="10668000" cy="4368799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91C75C0-3394-A429-78B6-BBCBDF165D5B}"/>
                    </a:ext>
                  </a:extLst>
                </p:cNvPr>
                <p:cNvGrpSpPr/>
                <p:nvPr/>
              </p:nvGrpSpPr>
              <p:grpSpPr>
                <a:xfrm>
                  <a:off x="723900" y="1591716"/>
                  <a:ext cx="10668000" cy="4368799"/>
                  <a:chOff x="723900" y="1591716"/>
                  <a:chExt cx="10668000" cy="4368799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278029F3-DA4B-A41A-AC33-124AE18FA4C2}"/>
                      </a:ext>
                    </a:extLst>
                  </p:cNvPr>
                  <p:cNvGrpSpPr/>
                  <p:nvPr/>
                </p:nvGrpSpPr>
                <p:grpSpPr>
                  <a:xfrm>
                    <a:off x="723900" y="1591716"/>
                    <a:ext cx="10668000" cy="4368799"/>
                    <a:chOff x="723900" y="1306286"/>
                    <a:chExt cx="10668000" cy="4368799"/>
                  </a:xfrm>
                </p:grpSpPr>
                <p:sp>
                  <p:nvSpPr>
                    <p:cNvPr id="11" name="Rectangle: Rounded Corners 10">
                      <a:extLst>
                        <a:ext uri="{FF2B5EF4-FFF2-40B4-BE49-F238E27FC236}">
                          <a16:creationId xmlns:a16="http://schemas.microsoft.com/office/drawing/2014/main" id="{A2DFFCBD-A0EC-764D-045C-8A7DE63CE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00" y="1494971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DF9EC7ED-4A4B-735F-3E51-306B5F830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5099" y="1306286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59E096D7-96E1-B86D-522C-66FF423815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4" y="1687677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Descriptive statistics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3B744414-E18F-BF28-A478-50F67392A5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3" y="2079562"/>
                      <a:ext cx="3575959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25274D"/>
                          </a:solidFill>
                        </a:rPr>
                        <a:t>Use 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.describe() to </a:t>
                      </a:r>
                      <a:r>
                        <a:rPr lang="en-US">
                          <a:solidFill>
                            <a:srgbClr val="25274D"/>
                          </a:solidFill>
                        </a:rPr>
                        <a:t>quickly obtain count, mean, standard deviation, quartiles and more</a:t>
                      </a:r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6C508B16-7B09-8C1F-3367-82C461FBD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5099" y="3672115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9648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5590E3-1831-BC3E-D3C8-63F818CF63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4" y="4024868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Dispersion metrics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FFCB977-B295-2BB6-A58C-56F439C5D9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60383" y="4416753"/>
                      <a:ext cx="3561445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25274D"/>
                          </a:solidFill>
                        </a:rPr>
                        <a:t>Use 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.std(), .var(), .min() </a:t>
                      </a:r>
                      <a:r>
                        <a:rPr lang="en-US">
                          <a:solidFill>
                            <a:srgbClr val="25274D"/>
                          </a:solidFill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.max() </a:t>
                      </a:r>
                      <a:r>
                        <a:rPr lang="en-US">
                          <a:solidFill>
                            <a:srgbClr val="25274D"/>
                          </a:solidFill>
                        </a:rPr>
                        <a:t>to assess data spread</a:t>
                      </a:r>
                    </a:p>
                  </p:txBody>
                </p:sp>
                <p:sp>
                  <p:nvSpPr>
                    <p:cNvPr id="21" name="Rectangle: Rounded Corners 20">
                      <a:extLst>
                        <a:ext uri="{FF2B5EF4-FFF2-40B4-BE49-F238E27FC236}">
                          <a16:creationId xmlns:a16="http://schemas.microsoft.com/office/drawing/2014/main" id="{8D9C34DD-8D28-8CC6-B19D-EA2942BCC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143" y="1306286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E9CC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1870CE2-4E5D-5C1D-D661-F7F9CE913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0346" y="1666317"/>
                      <a:ext cx="37215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Central tendencies</a:t>
                      </a:r>
                    </a:p>
                  </p:txBody>
                </p:sp>
                <p:sp>
                  <p:nvSpPr>
                    <p:cNvPr id="23" name="Rectangle: Rounded Corners 22">
                      <a:extLst>
                        <a:ext uri="{FF2B5EF4-FFF2-40B4-BE49-F238E27FC236}">
                          <a16:creationId xmlns:a16="http://schemas.microsoft.com/office/drawing/2014/main" id="{14E8B64A-6320-3AB0-1A19-0C3562D779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4944" y="3860800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: Rounded Corners 23">
                      <a:extLst>
                        <a:ext uri="{FF2B5EF4-FFF2-40B4-BE49-F238E27FC236}">
                          <a16:creationId xmlns:a16="http://schemas.microsoft.com/office/drawing/2014/main" id="{32F74189-0A05-EA55-8E55-711D1502F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6143" y="3672115"/>
                      <a:ext cx="4515757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1DDF15B-CC0D-9B0E-B98F-D063840A10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8" y="3747284"/>
                      <a:ext cx="3094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b="1">
                          <a:solidFill>
                            <a:srgbClr val="25274D"/>
                          </a:solidFill>
                          <a:latin typeface="Montserrat" panose="00000500000000000000" pitchFamily="2" charset="0"/>
                        </a:rPr>
                        <a:t>Frequency analysis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49B7791-2AAA-E8D4-3293-C6C1E30E91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8" y="2058202"/>
                      <a:ext cx="330472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25274D"/>
                          </a:solidFill>
                        </a:rPr>
                        <a:t>Calculate 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.mean(), .median() and .mode() </a:t>
                      </a:r>
                      <a:r>
                        <a:rPr lang="en-US">
                          <a:solidFill>
                            <a:srgbClr val="25274D"/>
                          </a:solidFill>
                        </a:rPr>
                        <a:t>to understand data </a:t>
                      </a:r>
                      <a:r>
                        <a:rPr lang="en-US" err="1">
                          <a:solidFill>
                            <a:srgbClr val="25274D"/>
                          </a:solidFill>
                        </a:rPr>
                        <a:t>centre</a:t>
                      </a:r>
                      <a:endParaRPr lang="en-US">
                        <a:solidFill>
                          <a:srgbClr val="25274D"/>
                        </a:solidFill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D2FBCA6-549F-7DDA-EFC4-1641C373E3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1427" y="4139169"/>
                      <a:ext cx="3590473" cy="1477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>
                          <a:solidFill>
                            <a:srgbClr val="25274D"/>
                          </a:solidFill>
                        </a:rPr>
                        <a:t>Count unique values and frequencies with 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err="1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value_counts</a:t>
                      </a:r>
                      <a:r>
                        <a:rPr lang="en-US">
                          <a:solidFill>
                            <a:srgbClr val="25274D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en-US">
                          <a:solidFill>
                            <a:srgbClr val="25274D"/>
                          </a:solidFill>
                        </a:rPr>
                        <a:t>and .</a:t>
                      </a:r>
                      <a:r>
                        <a:rPr lang="en-US" err="1">
                          <a:solidFill>
                            <a:srgbClr val="25274D"/>
                          </a:solidFill>
                        </a:rPr>
                        <a:t>nunique</a:t>
                      </a:r>
                      <a:r>
                        <a:rPr lang="en-US">
                          <a:solidFill>
                            <a:srgbClr val="25274D"/>
                          </a:solidFill>
                        </a:rPr>
                        <a:t>() for categorical data</a:t>
                      </a:r>
                      <a:endParaRPr lang="en-US">
                        <a:solidFill>
                          <a:srgbClr val="25274D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Rectangle: Rounded Corners 27">
                      <a:extLst>
                        <a:ext uri="{FF2B5EF4-FFF2-40B4-BE49-F238E27FC236}">
                          <a16:creationId xmlns:a16="http://schemas.microsoft.com/office/drawing/2014/main" id="{1DD13940-A77D-391F-520F-F79445CD6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4944" y="1494971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: Rounded Corners 28">
                      <a:extLst>
                        <a:ext uri="{FF2B5EF4-FFF2-40B4-BE49-F238E27FC236}">
                          <a16:creationId xmlns:a16="http://schemas.microsoft.com/office/drawing/2014/main" id="{1FE3281E-782B-3CA1-BE87-3A26323D8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00" y="3860800"/>
                      <a:ext cx="1625600" cy="1625600"/>
                    </a:xfrm>
                    <a:prstGeom prst="roundRect">
                      <a:avLst/>
                    </a:prstGeom>
                    <a:solidFill>
                      <a:srgbClr val="29648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31" name="Graphic 30">
                    <a:extLst>
                      <a:ext uri="{FF2B5EF4-FFF2-40B4-BE49-F238E27FC236}">
                        <a16:creationId xmlns:a16="http://schemas.microsoft.com/office/drawing/2014/main" id="{2D2BBE5A-00C8-1F58-0A71-E28576653A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638" y="2123686"/>
                    <a:ext cx="970125" cy="93903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A4BFC9F2-A329-5724-0091-BB822DC23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8421" y="2055513"/>
                  <a:ext cx="1158647" cy="1075376"/>
                </a:xfrm>
                <a:prstGeom prst="rect">
                  <a:avLst/>
                </a:prstGeom>
              </p:spPr>
            </p:pic>
          </p:grp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E1078997-AA60-2F9D-73D1-E36297E92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4896" y="4455502"/>
                <a:ext cx="1023608" cy="1007056"/>
              </a:xfrm>
              <a:prstGeom prst="rect">
                <a:avLst/>
              </a:prstGeom>
            </p:spPr>
          </p:pic>
        </p:grp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3942BD1-038B-F10E-2FF0-9286003E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36280" y="4459329"/>
              <a:ext cx="948239" cy="987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0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39F374-A8FA-7DF6-EDC6-F55F324F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Grouping and Aggregation</a:t>
            </a:r>
            <a:br>
              <a:rPr lang="en-US"/>
            </a:b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4387CE-8839-E6C7-D49B-CD1F98602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Split-Apply-Combine: Core Paradigm for Grouped Data Analysis</a:t>
            </a:r>
            <a:endParaRPr lang="en-GB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098ABE-85FC-67AD-DD61-86A059145DD2}"/>
              </a:ext>
            </a:extLst>
          </p:cNvPr>
          <p:cNvGrpSpPr/>
          <p:nvPr/>
        </p:nvGrpSpPr>
        <p:grpSpPr>
          <a:xfrm>
            <a:off x="779711" y="2391228"/>
            <a:ext cx="10556794" cy="3314700"/>
            <a:chOff x="881311" y="2057400"/>
            <a:chExt cx="10556794" cy="3314700"/>
          </a:xfrm>
        </p:grpSpPr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56E57459-90E5-FBE2-ED14-373AD46628B2}"/>
                </a:ext>
              </a:extLst>
            </p:cNvPr>
            <p:cNvSpPr/>
            <p:nvPr/>
          </p:nvSpPr>
          <p:spPr>
            <a:xfrm flipH="1">
              <a:off x="3574457" y="2057401"/>
              <a:ext cx="2461370" cy="1237344"/>
            </a:xfrm>
            <a:prstGeom prst="round2Same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5BE3FEF3-8BEB-CAF3-0EC5-1D945B1AF57C}"/>
                </a:ext>
              </a:extLst>
            </p:cNvPr>
            <p:cNvSpPr/>
            <p:nvPr/>
          </p:nvSpPr>
          <p:spPr>
            <a:xfrm flipH="1">
              <a:off x="881311" y="2057401"/>
              <a:ext cx="2461370" cy="1237344"/>
            </a:xfrm>
            <a:prstGeom prst="round2Same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DC88E1A0-919E-8EC9-81B3-F9AA169A8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2944" y="2265344"/>
              <a:ext cx="758105" cy="586051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5DB28FCA-C9DA-3FEC-6844-C5DF1B8FF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4585" y="2229172"/>
              <a:ext cx="668314" cy="668314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EAFBB9-8613-F11B-21CC-1982B8D89669}"/>
                </a:ext>
              </a:extLst>
            </p:cNvPr>
            <p:cNvGrpSpPr/>
            <p:nvPr/>
          </p:nvGrpSpPr>
          <p:grpSpPr>
            <a:xfrm>
              <a:off x="881311" y="2057400"/>
              <a:ext cx="10556794" cy="3314700"/>
              <a:chOff x="881311" y="2057400"/>
              <a:chExt cx="10556794" cy="331470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E9A9701-2265-3C7B-998C-44491FD20B01}"/>
                  </a:ext>
                </a:extLst>
              </p:cNvPr>
              <p:cNvGrpSpPr/>
              <p:nvPr/>
            </p:nvGrpSpPr>
            <p:grpSpPr>
              <a:xfrm>
                <a:off x="881311" y="2057400"/>
                <a:ext cx="10556794" cy="3314700"/>
                <a:chOff x="881311" y="2057400"/>
                <a:chExt cx="10556794" cy="3314700"/>
              </a:xfrm>
            </p:grpSpPr>
            <p:sp>
              <p:nvSpPr>
                <p:cNvPr id="71" name="Rectangle: Top Corners Rounded 70">
                  <a:extLst>
                    <a:ext uri="{FF2B5EF4-FFF2-40B4-BE49-F238E27FC236}">
                      <a16:creationId xmlns:a16="http://schemas.microsoft.com/office/drawing/2014/main" id="{7126088D-2AB4-ED45-1C07-D3FC2F2E3004}"/>
                    </a:ext>
                  </a:extLst>
                </p:cNvPr>
                <p:cNvSpPr/>
                <p:nvPr/>
              </p:nvSpPr>
              <p:spPr>
                <a:xfrm flipH="1">
                  <a:off x="6283598" y="2057400"/>
                  <a:ext cx="2461370" cy="1237344"/>
                </a:xfrm>
                <a:prstGeom prst="round2Same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33"/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C7AA252-894D-8C54-42D2-381A44494AE3}"/>
                    </a:ext>
                  </a:extLst>
                </p:cNvPr>
                <p:cNvGrpSpPr/>
                <p:nvPr/>
              </p:nvGrpSpPr>
              <p:grpSpPr>
                <a:xfrm>
                  <a:off x="881311" y="2057402"/>
                  <a:ext cx="10556794" cy="3314698"/>
                  <a:chOff x="353472" y="2057402"/>
                  <a:chExt cx="11612473" cy="3314698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CC55CFE-492C-5820-647B-C945D31BABF4}"/>
                      </a:ext>
                    </a:extLst>
                  </p:cNvPr>
                  <p:cNvGrpSpPr/>
                  <p:nvPr/>
                </p:nvGrpSpPr>
                <p:grpSpPr>
                  <a:xfrm>
                    <a:off x="353472" y="2916475"/>
                    <a:ext cx="2725090" cy="2455625"/>
                    <a:chOff x="1082813" y="2916475"/>
                    <a:chExt cx="2390774" cy="2455625"/>
                  </a:xfrm>
                </p:grpSpPr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9377971E-335D-263E-595D-D2410CFF5B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97249" y="2916475"/>
                      <a:ext cx="216190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Group data</a:t>
                      </a:r>
                    </a:p>
                  </p:txBody>
                </p:sp>
                <p:grpSp>
                  <p:nvGrpSpPr>
                    <p:cNvPr id="63" name="Group 62">
                      <a:extLst>
                        <a:ext uri="{FF2B5EF4-FFF2-40B4-BE49-F238E27FC236}">
                          <a16:creationId xmlns:a16="http://schemas.microsoft.com/office/drawing/2014/main" id="{EAE0873B-36FF-68DD-AACC-F5E3C2B28D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813" y="3290772"/>
                      <a:ext cx="2390774" cy="2081328"/>
                      <a:chOff x="793061" y="2436741"/>
                      <a:chExt cx="1793081" cy="1560996"/>
                    </a:xfrm>
                  </p:grpSpPr>
                  <p:sp>
                    <p:nvSpPr>
                      <p:cNvPr id="64" name="Round Same Side Corner Rectangle 43">
                        <a:extLst>
                          <a:ext uri="{FF2B5EF4-FFF2-40B4-BE49-F238E27FC236}">
                            <a16:creationId xmlns:a16="http://schemas.microsoft.com/office/drawing/2014/main" id="{5CC5926C-1A4F-F762-DA1C-50AF6B09DD73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793061" y="2436741"/>
                        <a:ext cx="1793081" cy="1560996"/>
                      </a:xfrm>
                      <a:prstGeom prst="round2SameRect">
                        <a:avLst>
                          <a:gd name="adj1" fmla="val 8813"/>
                          <a:gd name="adj2" fmla="val 0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Montserrat" panose="00000500000000000000" pitchFamily="50" charset="0"/>
                        </a:endParaRPr>
                      </a:p>
                    </p:txBody>
                  </p:sp>
                  <p:sp>
                    <p:nvSpPr>
                      <p:cNvPr id="65" name="Text Placeholder 3">
                        <a:extLst>
                          <a:ext uri="{FF2B5EF4-FFF2-40B4-BE49-F238E27FC236}">
                            <a16:creationId xmlns:a16="http://schemas.microsoft.com/office/drawing/2014/main" id="{23A4E312-0BBF-EAB3-92BC-622356DB5F5E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908816" y="2697866"/>
                        <a:ext cx="1545359" cy="1038746"/>
                      </a:xfrm>
                      <a:prstGeom prst="rect">
                        <a:avLst/>
                      </a:prstGeom>
                    </p:spPr>
                    <p:txBody>
                      <a:bodyPr wrap="square" lIns="0" tIns="0" rIns="0" bIns="0" anchor="t" anchorCtr="0">
                        <a:spAutoFit/>
                      </a:bodyPr>
                      <a:lstStyle>
                        <a:lvl1pPr marL="0" indent="0" algn="ctr">
                          <a:buNone/>
                          <a:defRPr sz="1600" baseline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defRPr>
                        </a:lvl1pPr>
                        <a:lvl2pPr marL="457200" indent="0">
                          <a:buNone/>
                          <a:defRPr sz="1200"/>
                        </a:lvl2pPr>
                        <a:lvl3pPr marL="914400" indent="0">
                          <a:buNone/>
                          <a:defRPr sz="1000"/>
                        </a:lvl3pPr>
                        <a:lvl4pPr marL="1371600" indent="0">
                          <a:buNone/>
                          <a:defRPr sz="900"/>
                        </a:lvl4pPr>
                        <a:lvl5pPr marL="1828800" indent="0">
                          <a:buNone/>
                          <a:defRPr sz="900"/>
                        </a:lvl5pPr>
                        <a:lvl6pPr marL="2286000" indent="0">
                          <a:buNone/>
                          <a:defRPr sz="900"/>
                        </a:lvl6pPr>
                        <a:lvl7pPr marL="2743200" indent="0">
                          <a:buNone/>
                          <a:defRPr sz="900"/>
                        </a:lvl7pPr>
                        <a:lvl8pPr marL="3200400" indent="0">
                          <a:buNone/>
                          <a:defRPr sz="900"/>
                        </a:lvl8pPr>
                        <a:lvl9pPr marL="3657600" indent="0">
                          <a:buNone/>
                          <a:defRPr sz="900"/>
                        </a:lvl9pPr>
                      </a:lstStyle>
                      <a:p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Use 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.</a:t>
                        </a:r>
                        <a:r>
                          <a:rPr lang="en-US" sz="1800" err="1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groupby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() 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to segment data based on categorical variables</a:t>
                        </a:r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253ECD68-4E93-3402-F161-C1D669BC6AA3}"/>
                      </a:ext>
                    </a:extLst>
                  </p:cNvPr>
                  <p:cNvGrpSpPr/>
                  <p:nvPr/>
                </p:nvGrpSpPr>
                <p:grpSpPr>
                  <a:xfrm>
                    <a:off x="3315933" y="2916475"/>
                    <a:ext cx="2725090" cy="2455625"/>
                    <a:chOff x="1082813" y="2916475"/>
                    <a:chExt cx="2390774" cy="2455625"/>
                  </a:xfrm>
                </p:grpSpPr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C8CD456A-AFF6-31D3-42EB-545DAB0AAA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4459" y="2916475"/>
                      <a:ext cx="200748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Apply functions</a:t>
                      </a:r>
                    </a:p>
                  </p:txBody>
                </p: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85B5B930-D66E-D228-5FC5-0E673D5737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813" y="3290772"/>
                      <a:ext cx="2390774" cy="2081328"/>
                      <a:chOff x="793061" y="2436741"/>
                      <a:chExt cx="1793081" cy="1560996"/>
                    </a:xfrm>
                  </p:grpSpPr>
                  <p:sp>
                    <p:nvSpPr>
                      <p:cNvPr id="58" name="Round Same Side Corner Rectangle 43">
                        <a:extLst>
                          <a:ext uri="{FF2B5EF4-FFF2-40B4-BE49-F238E27FC236}">
                            <a16:creationId xmlns:a16="http://schemas.microsoft.com/office/drawing/2014/main" id="{4D545953-C812-7BF8-30F5-E5F7F5B5FA0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793061" y="2436741"/>
                        <a:ext cx="1793081" cy="1560996"/>
                      </a:xfrm>
                      <a:prstGeom prst="round2SameRect">
                        <a:avLst>
                          <a:gd name="adj1" fmla="val 8813"/>
                          <a:gd name="adj2" fmla="val 0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Montserrat" panose="00000500000000000000" pitchFamily="50" charset="0"/>
                        </a:endParaRPr>
                      </a:p>
                    </p:txBody>
                  </p:sp>
                  <p:sp>
                    <p:nvSpPr>
                      <p:cNvPr id="59" name="Text Placeholder 3">
                        <a:extLst>
                          <a:ext uri="{FF2B5EF4-FFF2-40B4-BE49-F238E27FC236}">
                            <a16:creationId xmlns:a16="http://schemas.microsoft.com/office/drawing/2014/main" id="{50E09A14-86E9-7669-5565-5EA87A090705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942255" y="2697866"/>
                        <a:ext cx="1478481" cy="1038746"/>
                      </a:xfrm>
                      <a:prstGeom prst="rect">
                        <a:avLst/>
                      </a:prstGeom>
                    </p:spPr>
                    <p:txBody>
                      <a:bodyPr wrap="square" lIns="0" tIns="0" rIns="0" bIns="0" anchor="t" anchorCtr="0">
                        <a:spAutoFit/>
                      </a:bodyPr>
                      <a:lstStyle>
                        <a:lvl1pPr marL="0" indent="0" algn="ctr">
                          <a:buNone/>
                          <a:defRPr sz="1600" baseline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defRPr>
                        </a:lvl1pPr>
                        <a:lvl2pPr marL="457200" indent="0">
                          <a:buNone/>
                          <a:defRPr sz="1200"/>
                        </a:lvl2pPr>
                        <a:lvl3pPr marL="914400" indent="0">
                          <a:buNone/>
                          <a:defRPr sz="1000"/>
                        </a:lvl3pPr>
                        <a:lvl4pPr marL="1371600" indent="0">
                          <a:buNone/>
                          <a:defRPr sz="900"/>
                        </a:lvl4pPr>
                        <a:lvl5pPr marL="1828800" indent="0">
                          <a:buNone/>
                          <a:defRPr sz="900"/>
                        </a:lvl5pPr>
                        <a:lvl6pPr marL="2286000" indent="0">
                          <a:buNone/>
                          <a:defRPr sz="900"/>
                        </a:lvl6pPr>
                        <a:lvl7pPr marL="2743200" indent="0">
                          <a:buNone/>
                          <a:defRPr sz="900"/>
                        </a:lvl7pPr>
                        <a:lvl8pPr marL="3200400" indent="0">
                          <a:buNone/>
                          <a:defRPr sz="900"/>
                        </a:lvl8pPr>
                        <a:lvl9pPr marL="3657600" indent="0">
                          <a:buNone/>
                          <a:defRPr sz="900"/>
                        </a:lvl9pPr>
                      </a:lstStyle>
                      <a:p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Perform aggregations (sum, mean, count) on each group</a:t>
                        </a:r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7E293F0-7AF0-9B66-D17C-486CADE7B9A4}"/>
                      </a:ext>
                    </a:extLst>
                  </p:cNvPr>
                  <p:cNvGrpSpPr/>
                  <p:nvPr/>
                </p:nvGrpSpPr>
                <p:grpSpPr>
                  <a:xfrm>
                    <a:off x="6278394" y="2916475"/>
                    <a:ext cx="2725090" cy="2455625"/>
                    <a:chOff x="1082813" y="2916475"/>
                    <a:chExt cx="2390774" cy="2455625"/>
                  </a:xfrm>
                </p:grpSpPr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7B7D4D09-33F2-B263-5F88-70E8F30E9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4104" y="2916475"/>
                      <a:ext cx="234819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Multiple aggregations</a:t>
                      </a:r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1B4FA9F4-CCA9-03B6-1E83-29A17CE624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813" y="3290772"/>
                      <a:ext cx="2390774" cy="2081328"/>
                      <a:chOff x="793061" y="2436741"/>
                      <a:chExt cx="1793081" cy="1560996"/>
                    </a:xfrm>
                  </p:grpSpPr>
                  <p:sp>
                    <p:nvSpPr>
                      <p:cNvPr id="52" name="Round Same Side Corner Rectangle 43">
                        <a:extLst>
                          <a:ext uri="{FF2B5EF4-FFF2-40B4-BE49-F238E27FC236}">
                            <a16:creationId xmlns:a16="http://schemas.microsoft.com/office/drawing/2014/main" id="{2CD6A086-FCFA-6D4D-7C1D-13B0D69D9AB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793061" y="2436741"/>
                        <a:ext cx="1793081" cy="1560996"/>
                      </a:xfrm>
                      <a:prstGeom prst="round2SameRect">
                        <a:avLst>
                          <a:gd name="adj1" fmla="val 8813"/>
                          <a:gd name="adj2" fmla="val 0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Montserrat" panose="00000500000000000000" pitchFamily="50" charset="0"/>
                        </a:endParaRPr>
                      </a:p>
                    </p:txBody>
                  </p:sp>
                  <p:sp>
                    <p:nvSpPr>
                      <p:cNvPr id="53" name="Text Placeholder 3">
                        <a:extLst>
                          <a:ext uri="{FF2B5EF4-FFF2-40B4-BE49-F238E27FC236}">
                            <a16:creationId xmlns:a16="http://schemas.microsoft.com/office/drawing/2014/main" id="{49A6F026-BF5F-5680-D982-3A2B4C4EBF2B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994072" y="2697866"/>
                        <a:ext cx="1374847" cy="1038746"/>
                      </a:xfrm>
                      <a:prstGeom prst="rect">
                        <a:avLst/>
                      </a:prstGeom>
                    </p:spPr>
                    <p:txBody>
                      <a:bodyPr wrap="square" lIns="0" tIns="0" rIns="0" bIns="0" anchor="t" anchorCtr="0">
                        <a:spAutoFit/>
                      </a:bodyPr>
                      <a:lstStyle>
                        <a:lvl1pPr marL="0" indent="0" algn="ctr">
                          <a:buNone/>
                          <a:defRPr sz="1600" baseline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defRPr>
                        </a:lvl1pPr>
                        <a:lvl2pPr marL="457200" indent="0">
                          <a:buNone/>
                          <a:defRPr sz="1200"/>
                        </a:lvl2pPr>
                        <a:lvl3pPr marL="914400" indent="0">
                          <a:buNone/>
                          <a:defRPr sz="1000"/>
                        </a:lvl3pPr>
                        <a:lvl4pPr marL="1371600" indent="0">
                          <a:buNone/>
                          <a:defRPr sz="900"/>
                        </a:lvl4pPr>
                        <a:lvl5pPr marL="1828800" indent="0">
                          <a:buNone/>
                          <a:defRPr sz="900"/>
                        </a:lvl5pPr>
                        <a:lvl6pPr marL="2286000" indent="0">
                          <a:buNone/>
                          <a:defRPr sz="900"/>
                        </a:lvl6pPr>
                        <a:lvl7pPr marL="2743200" indent="0">
                          <a:buNone/>
                          <a:defRPr sz="900"/>
                        </a:lvl7pPr>
                        <a:lvl8pPr marL="3200400" indent="0">
                          <a:buNone/>
                          <a:defRPr sz="900"/>
                        </a:lvl8pPr>
                        <a:lvl9pPr marL="3657600" indent="0">
                          <a:buNone/>
                          <a:defRPr sz="900"/>
                        </a:lvl9pPr>
                      </a:lstStyle>
                      <a:p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Apply multiple operations at once using 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.</a:t>
                        </a:r>
                        <a:r>
                          <a:rPr lang="en-US" sz="1800" err="1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agg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() 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for detailed analysis</a:t>
                        </a: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403A74B2-67B4-7683-343E-A4E83606B67F}"/>
                      </a:ext>
                    </a:extLst>
                  </p:cNvPr>
                  <p:cNvGrpSpPr/>
                  <p:nvPr/>
                </p:nvGrpSpPr>
                <p:grpSpPr>
                  <a:xfrm>
                    <a:off x="9240855" y="2057402"/>
                    <a:ext cx="2725090" cy="3314698"/>
                    <a:chOff x="1082813" y="2057402"/>
                    <a:chExt cx="2390774" cy="3314698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6A8CBC9B-D231-8272-B912-B535E9FCED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0524" y="2057402"/>
                      <a:ext cx="2375348" cy="1237344"/>
                      <a:chOff x="798845" y="1511713"/>
                      <a:chExt cx="1781511" cy="928008"/>
                    </a:xfrm>
                  </p:grpSpPr>
                  <p:sp>
                    <p:nvSpPr>
                      <p:cNvPr id="48" name="Rectangle: Top Corners Rounded 47">
                        <a:extLst>
                          <a:ext uri="{FF2B5EF4-FFF2-40B4-BE49-F238E27FC236}">
                            <a16:creationId xmlns:a16="http://schemas.microsoft.com/office/drawing/2014/main" id="{B5C73009-9B99-E71B-015B-2123B35FBD5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98845" y="1511713"/>
                        <a:ext cx="1781511" cy="928008"/>
                      </a:xfrm>
                      <a:prstGeom prst="round2SameRect">
                        <a:avLst/>
                      </a:prstGeom>
                      <a:solidFill>
                        <a:srgbClr val="25274D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133"/>
                      </a:p>
                    </p:txBody>
                  </p:sp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7B3D39FD-8D3E-C5D9-5068-80400F3960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9913" y="2156019"/>
                        <a:ext cx="1519376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 anchor="t">
                        <a:spAutoFit/>
                      </a:bodyPr>
                      <a:lstStyle/>
                      <a:p>
                        <a:pPr algn="ctr"/>
                        <a:r>
                          <a:rPr lang="en-US" sz="1600" b="1">
                            <a:solidFill>
                              <a:schemeClr val="bg1"/>
                            </a:solidFill>
                          </a:rPr>
                          <a:t>Pivot tables</a:t>
                        </a:r>
                      </a:p>
                    </p:txBody>
                  </p:sp>
                </p:grp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8E8A0B6E-5C4D-783C-4EF4-22AAF3E5FA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813" y="3290772"/>
                      <a:ext cx="2390774" cy="2081328"/>
                      <a:chOff x="793061" y="2436741"/>
                      <a:chExt cx="1793081" cy="1560996"/>
                    </a:xfrm>
                  </p:grpSpPr>
                  <p:sp>
                    <p:nvSpPr>
                      <p:cNvPr id="46" name="Round Same Side Corner Rectangle 43">
                        <a:extLst>
                          <a:ext uri="{FF2B5EF4-FFF2-40B4-BE49-F238E27FC236}">
                            <a16:creationId xmlns:a16="http://schemas.microsoft.com/office/drawing/2014/main" id="{5BF50B3F-61CA-7FAB-7E19-299A165300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793061" y="2436741"/>
                        <a:ext cx="1793081" cy="1560996"/>
                      </a:xfrm>
                      <a:prstGeom prst="round2SameRect">
                        <a:avLst>
                          <a:gd name="adj1" fmla="val 8813"/>
                          <a:gd name="adj2" fmla="val 0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Montserrat" panose="00000500000000000000" pitchFamily="50" charset="0"/>
                        </a:endParaRPr>
                      </a:p>
                    </p:txBody>
                  </p:sp>
                  <p:sp>
                    <p:nvSpPr>
                      <p:cNvPr id="47" name="Text Placeholder 3">
                        <a:extLst>
                          <a:ext uri="{FF2B5EF4-FFF2-40B4-BE49-F238E27FC236}">
                            <a16:creationId xmlns:a16="http://schemas.microsoft.com/office/drawing/2014/main" id="{19060F85-CA94-7863-DF2A-11E298836718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837885" y="2602346"/>
                        <a:ext cx="1687353" cy="1246495"/>
                      </a:xfrm>
                      <a:prstGeom prst="rect">
                        <a:avLst/>
                      </a:prstGeom>
                    </p:spPr>
                    <p:txBody>
                      <a:bodyPr wrap="square" lIns="0" tIns="0" rIns="0" bIns="0" anchor="t" anchorCtr="0">
                        <a:spAutoFit/>
                      </a:bodyPr>
                      <a:lstStyle>
                        <a:lvl1pPr marL="0" indent="0" algn="ctr">
                          <a:buNone/>
                          <a:defRPr sz="1600" baseline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defRPr>
                        </a:lvl1pPr>
                        <a:lvl2pPr marL="457200" indent="0">
                          <a:buNone/>
                          <a:defRPr sz="1200"/>
                        </a:lvl2pPr>
                        <a:lvl3pPr marL="914400" indent="0">
                          <a:buNone/>
                          <a:defRPr sz="1000"/>
                        </a:lvl3pPr>
                        <a:lvl4pPr marL="1371600" indent="0">
                          <a:buNone/>
                          <a:defRPr sz="900"/>
                        </a:lvl4pPr>
                        <a:lvl5pPr marL="1828800" indent="0">
                          <a:buNone/>
                          <a:defRPr sz="900"/>
                        </a:lvl5pPr>
                        <a:lvl6pPr marL="2286000" indent="0">
                          <a:buNone/>
                          <a:defRPr sz="900"/>
                        </a:lvl6pPr>
                        <a:lvl7pPr marL="2743200" indent="0">
                          <a:buNone/>
                          <a:defRPr sz="900"/>
                        </a:lvl7pPr>
                        <a:lvl8pPr marL="3200400" indent="0">
                          <a:buNone/>
                          <a:defRPr sz="900"/>
                        </a:lvl8pPr>
                        <a:lvl9pPr marL="3657600" indent="0">
                          <a:buNone/>
                          <a:defRPr sz="900"/>
                        </a:lvl9pPr>
                      </a:lstStyle>
                      <a:p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Create cross-tabulations and summary tables using .</a:t>
                        </a:r>
                        <a:r>
                          <a:rPr lang="en-US" sz="1800" err="1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pivot_table</a:t>
                        </a:r>
                        <a:r>
                          <a:rPr lang="en-US" sz="1800">
                            <a:solidFill>
                              <a:srgbClr val="25274D"/>
                            </a:solidFill>
                            <a:cs typeface="Courier New" panose="02070309020205020404" pitchFamily="49" charset="0"/>
                          </a:rPr>
                          <a:t>() for Excel-like functionality</a:t>
                        </a:r>
                      </a:p>
                    </p:txBody>
                  </p:sp>
                </p:grpSp>
              </p:grpSp>
            </p:grpSp>
            <p:pic>
              <p:nvPicPr>
                <p:cNvPr id="79" name="Graphic 78">
                  <a:extLst>
                    <a:ext uri="{FF2B5EF4-FFF2-40B4-BE49-F238E27FC236}">
                      <a16:creationId xmlns:a16="http://schemas.microsoft.com/office/drawing/2014/main" id="{355F9652-C343-A564-1630-577DC91AD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9369" y="2190515"/>
                  <a:ext cx="709829" cy="714845"/>
                </a:xfrm>
                <a:prstGeom prst="rect">
                  <a:avLst/>
                </a:prstGeom>
              </p:spPr>
            </p:pic>
          </p:grp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93BB6383-FFF1-7488-6CB2-FE90DA457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999085" y="2265062"/>
                <a:ext cx="400680" cy="5281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771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9F285F-42FA-E307-974F-E4A91B66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Mastering Missing Data</a:t>
            </a:r>
            <a:br>
              <a:rPr lang="en-GB"/>
            </a:b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BA83F5-A430-FBA0-3CE7-1307294CEF04}"/>
              </a:ext>
            </a:extLst>
          </p:cNvPr>
          <p:cNvGrpSpPr/>
          <p:nvPr/>
        </p:nvGrpSpPr>
        <p:grpSpPr>
          <a:xfrm>
            <a:off x="1080196" y="1285628"/>
            <a:ext cx="10158796" cy="5085376"/>
            <a:chOff x="1351785" y="1542627"/>
            <a:chExt cx="9488431" cy="4749801"/>
          </a:xfrm>
        </p:grpSpPr>
        <p:sp>
          <p:nvSpPr>
            <p:cNvPr id="3" name="Round Diagonal Corner Rectangle 94">
              <a:extLst>
                <a:ext uri="{FF2B5EF4-FFF2-40B4-BE49-F238E27FC236}">
                  <a16:creationId xmlns:a16="http://schemas.microsoft.com/office/drawing/2014/main" id="{6EB83296-11CA-5D15-7757-0660389A60F5}"/>
                </a:ext>
              </a:extLst>
            </p:cNvPr>
            <p:cNvSpPr/>
            <p:nvPr/>
          </p:nvSpPr>
          <p:spPr>
            <a:xfrm flipH="1" flipV="1">
              <a:off x="6257495" y="4192013"/>
              <a:ext cx="4582721" cy="2100415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Up Arrow 95">
              <a:extLst>
                <a:ext uri="{FF2B5EF4-FFF2-40B4-BE49-F238E27FC236}">
                  <a16:creationId xmlns:a16="http://schemas.microsoft.com/office/drawing/2014/main" id="{55676D31-9F89-15C5-B411-89F2BA0C72E6}"/>
                </a:ext>
              </a:extLst>
            </p:cNvPr>
            <p:cNvSpPr/>
            <p:nvPr/>
          </p:nvSpPr>
          <p:spPr>
            <a:xfrm rot="18900000" flipH="1" flipV="1">
              <a:off x="7013618" y="4754904"/>
              <a:ext cx="857229" cy="819141"/>
            </a:xfrm>
            <a:prstGeom prst="upArrow">
              <a:avLst/>
            </a:prstGeom>
            <a:solidFill>
              <a:srgbClr val="2E9C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Round Diagonal Corner Rectangle 97">
              <a:extLst>
                <a:ext uri="{FF2B5EF4-FFF2-40B4-BE49-F238E27FC236}">
                  <a16:creationId xmlns:a16="http://schemas.microsoft.com/office/drawing/2014/main" id="{3C14ECEC-BF1B-2209-AB57-396BF2897F00}"/>
                </a:ext>
              </a:extLst>
            </p:cNvPr>
            <p:cNvSpPr/>
            <p:nvPr/>
          </p:nvSpPr>
          <p:spPr>
            <a:xfrm flipV="1">
              <a:off x="1351786" y="4192013"/>
              <a:ext cx="4582721" cy="2100415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Up Arrow 98">
              <a:extLst>
                <a:ext uri="{FF2B5EF4-FFF2-40B4-BE49-F238E27FC236}">
                  <a16:creationId xmlns:a16="http://schemas.microsoft.com/office/drawing/2014/main" id="{4A573C92-B2EF-FDC3-4653-AB1EC01D5C5D}"/>
                </a:ext>
              </a:extLst>
            </p:cNvPr>
            <p:cNvSpPr/>
            <p:nvPr/>
          </p:nvSpPr>
          <p:spPr>
            <a:xfrm rot="2700000" flipV="1">
              <a:off x="4321154" y="4754904"/>
              <a:ext cx="857229" cy="819141"/>
            </a:xfrm>
            <a:prstGeom prst="upArrow">
              <a:avLst/>
            </a:prstGeom>
            <a:solidFill>
              <a:srgbClr val="29648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ound Diagonal Corner Rectangle 89">
              <a:extLst>
                <a:ext uri="{FF2B5EF4-FFF2-40B4-BE49-F238E27FC236}">
                  <a16:creationId xmlns:a16="http://schemas.microsoft.com/office/drawing/2014/main" id="{B3A2D035-E0D5-E49A-A60C-AAA15AAB56AC}"/>
                </a:ext>
              </a:extLst>
            </p:cNvPr>
            <p:cNvSpPr/>
            <p:nvPr/>
          </p:nvSpPr>
          <p:spPr>
            <a:xfrm flipH="1">
              <a:off x="6257493" y="1542627"/>
              <a:ext cx="4582722" cy="2100414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Up Arrow 92">
              <a:extLst>
                <a:ext uri="{FF2B5EF4-FFF2-40B4-BE49-F238E27FC236}">
                  <a16:creationId xmlns:a16="http://schemas.microsoft.com/office/drawing/2014/main" id="{F82D0327-6062-6DB1-4D8F-9663D9091655}"/>
                </a:ext>
              </a:extLst>
            </p:cNvPr>
            <p:cNvSpPr/>
            <p:nvPr/>
          </p:nvSpPr>
          <p:spPr>
            <a:xfrm rot="2700000" flipH="1">
              <a:off x="7013618" y="2240688"/>
              <a:ext cx="857229" cy="819141"/>
            </a:xfrm>
            <a:prstGeom prst="upArrow">
              <a:avLst/>
            </a:prstGeom>
            <a:solidFill>
              <a:srgbClr val="2E9C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 Diagonal Corner Rectangle 79">
              <a:extLst>
                <a:ext uri="{FF2B5EF4-FFF2-40B4-BE49-F238E27FC236}">
                  <a16:creationId xmlns:a16="http://schemas.microsoft.com/office/drawing/2014/main" id="{BD84E9E7-8115-1FBE-D8CA-C4F2B96B9C0F}"/>
                </a:ext>
              </a:extLst>
            </p:cNvPr>
            <p:cNvSpPr/>
            <p:nvPr/>
          </p:nvSpPr>
          <p:spPr>
            <a:xfrm>
              <a:off x="1351785" y="1542627"/>
              <a:ext cx="4582722" cy="2100415"/>
            </a:xfrm>
            <a:prstGeom prst="round2DiagRect">
              <a:avLst>
                <a:gd name="adj1" fmla="val 9472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Up Arrow 84">
              <a:extLst>
                <a:ext uri="{FF2B5EF4-FFF2-40B4-BE49-F238E27FC236}">
                  <a16:creationId xmlns:a16="http://schemas.microsoft.com/office/drawing/2014/main" id="{5F7197E5-2659-CCB2-4AF8-A2C1CC5A2D78}"/>
                </a:ext>
              </a:extLst>
            </p:cNvPr>
            <p:cNvSpPr/>
            <p:nvPr/>
          </p:nvSpPr>
          <p:spPr>
            <a:xfrm rot="18900000">
              <a:off x="4321154" y="2240688"/>
              <a:ext cx="857229" cy="819141"/>
            </a:xfrm>
            <a:prstGeom prst="upArrow">
              <a:avLst/>
            </a:prstGeom>
            <a:solidFill>
              <a:srgbClr val="25274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C39F8A-4F3E-9080-DBB5-066291B9E461}"/>
                </a:ext>
              </a:extLst>
            </p:cNvPr>
            <p:cNvSpPr/>
            <p:nvPr/>
          </p:nvSpPr>
          <p:spPr>
            <a:xfrm>
              <a:off x="4538973" y="2402899"/>
              <a:ext cx="3055148" cy="30551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Pie 73">
              <a:extLst>
                <a:ext uri="{FF2B5EF4-FFF2-40B4-BE49-F238E27FC236}">
                  <a16:creationId xmlns:a16="http://schemas.microsoft.com/office/drawing/2014/main" id="{0D32BC78-21C0-7649-5D41-2FFE76F3BF35}"/>
                </a:ext>
              </a:extLst>
            </p:cNvPr>
            <p:cNvSpPr/>
            <p:nvPr/>
          </p:nvSpPr>
          <p:spPr>
            <a:xfrm>
              <a:off x="4660140" y="2534939"/>
              <a:ext cx="1374659" cy="1374660"/>
            </a:xfrm>
            <a:prstGeom prst="pieWedge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Pie 74">
              <a:extLst>
                <a:ext uri="{FF2B5EF4-FFF2-40B4-BE49-F238E27FC236}">
                  <a16:creationId xmlns:a16="http://schemas.microsoft.com/office/drawing/2014/main" id="{97DC9F2E-62E7-E682-2F44-B0F05CAD3C46}"/>
                </a:ext>
              </a:extLst>
            </p:cNvPr>
            <p:cNvSpPr/>
            <p:nvPr/>
          </p:nvSpPr>
          <p:spPr>
            <a:xfrm rot="5400000">
              <a:off x="6098295" y="2534939"/>
              <a:ext cx="1374659" cy="1374660"/>
            </a:xfrm>
            <a:prstGeom prst="pieWedge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Pie 77">
              <a:extLst>
                <a:ext uri="{FF2B5EF4-FFF2-40B4-BE49-F238E27FC236}">
                  <a16:creationId xmlns:a16="http://schemas.microsoft.com/office/drawing/2014/main" id="{DF15CEC2-ED38-86E3-A16F-A1CCF14196D7}"/>
                </a:ext>
              </a:extLst>
            </p:cNvPr>
            <p:cNvSpPr/>
            <p:nvPr/>
          </p:nvSpPr>
          <p:spPr>
            <a:xfrm rot="16200000">
              <a:off x="4660142" y="3973092"/>
              <a:ext cx="1374659" cy="1374660"/>
            </a:xfrm>
            <a:prstGeom prst="pieWedge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Pie 75">
              <a:extLst>
                <a:ext uri="{FF2B5EF4-FFF2-40B4-BE49-F238E27FC236}">
                  <a16:creationId xmlns:a16="http://schemas.microsoft.com/office/drawing/2014/main" id="{DB705CC8-0C72-0C27-F7D3-8F32B10D3079}"/>
                </a:ext>
              </a:extLst>
            </p:cNvPr>
            <p:cNvSpPr/>
            <p:nvPr/>
          </p:nvSpPr>
          <p:spPr>
            <a:xfrm rot="10800000">
              <a:off x="6098297" y="3973093"/>
              <a:ext cx="1374660" cy="1374659"/>
            </a:xfrm>
            <a:prstGeom prst="pieWedge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91077807-ABDB-D775-8001-25C079ABF9E5}"/>
                </a:ext>
              </a:extLst>
            </p:cNvPr>
            <p:cNvSpPr txBox="1">
              <a:spLocks/>
            </p:cNvSpPr>
            <p:nvPr/>
          </p:nvSpPr>
          <p:spPr>
            <a:xfrm>
              <a:off x="1588075" y="2075394"/>
              <a:ext cx="2667785" cy="2587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50" charset="0"/>
                  <a:cs typeface="+mj-cs"/>
                </a:rPr>
                <a:t>Detect missing values</a:t>
              </a: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CAD58153-4EEE-9CC9-EDB9-3392123ECD71}"/>
                </a:ext>
              </a:extLst>
            </p:cNvPr>
            <p:cNvSpPr txBox="1">
              <a:spLocks/>
            </p:cNvSpPr>
            <p:nvPr/>
          </p:nvSpPr>
          <p:spPr>
            <a:xfrm>
              <a:off x="7889952" y="1928441"/>
              <a:ext cx="2777242" cy="2587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50" charset="0"/>
                  <a:cs typeface="+mj-cs"/>
                </a:rPr>
                <a:t>Strategic imputation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3C25238B-B962-E36B-EF33-666B34883EAA}"/>
                </a:ext>
              </a:extLst>
            </p:cNvPr>
            <p:cNvSpPr txBox="1">
              <a:spLocks/>
            </p:cNvSpPr>
            <p:nvPr/>
          </p:nvSpPr>
          <p:spPr>
            <a:xfrm>
              <a:off x="1588075" y="4562126"/>
              <a:ext cx="2732884" cy="2587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50" charset="0"/>
                  <a:cs typeface="+mj-cs"/>
                </a:rPr>
                <a:t>Smart removal</a:t>
              </a:r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E769D23C-360A-4767-925A-FF16CB491010}"/>
                </a:ext>
              </a:extLst>
            </p:cNvPr>
            <p:cNvSpPr txBox="1">
              <a:spLocks/>
            </p:cNvSpPr>
            <p:nvPr/>
          </p:nvSpPr>
          <p:spPr>
            <a:xfrm>
              <a:off x="7876394" y="4589787"/>
              <a:ext cx="2777243" cy="2587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n-US" sz="1800" b="1">
                  <a:solidFill>
                    <a:srgbClr val="25274D"/>
                  </a:solidFill>
                  <a:latin typeface="Montserrat" panose="00000500000000000000" pitchFamily="50" charset="0"/>
                  <a:cs typeface="+mj-cs"/>
                </a:rPr>
                <a:t>Advanced interpolation</a:t>
              </a:r>
            </a:p>
          </p:txBody>
        </p:sp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63E0BF34-3593-AF90-6FDC-A2AE024D2FDA}"/>
                </a:ext>
              </a:extLst>
            </p:cNvPr>
            <p:cNvSpPr txBox="1">
              <a:spLocks/>
            </p:cNvSpPr>
            <p:nvPr/>
          </p:nvSpPr>
          <p:spPr>
            <a:xfrm>
              <a:off x="7889952" y="2266413"/>
              <a:ext cx="2777242" cy="10348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Use 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800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fillna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 to fill missing values with strategies like mean, median or custom values</a:t>
              </a:r>
            </a:p>
          </p:txBody>
        </p:sp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88C13F06-AE78-4AEF-B598-6A1854230C4A}"/>
                </a:ext>
              </a:extLst>
            </p:cNvPr>
            <p:cNvSpPr txBox="1">
              <a:spLocks/>
            </p:cNvSpPr>
            <p:nvPr/>
          </p:nvSpPr>
          <p:spPr>
            <a:xfrm>
              <a:off x="7876394" y="4926378"/>
              <a:ext cx="2860928" cy="10348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Estimate missing values using 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.interpolate() </a:t>
              </a:r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for time-series and numerical data</a:t>
              </a:r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0C004447-31FA-E69F-D8A6-1FC5E34FDBAC}"/>
                </a:ext>
              </a:extLst>
            </p:cNvPr>
            <p:cNvSpPr txBox="1">
              <a:spLocks/>
            </p:cNvSpPr>
            <p:nvPr/>
          </p:nvSpPr>
          <p:spPr>
            <a:xfrm>
              <a:off x="1588075" y="2411895"/>
              <a:ext cx="2667785" cy="77616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Use 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800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isnull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and .</a:t>
              </a:r>
              <a:r>
                <a:rPr lang="en-US" sz="1800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notnull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to identify gaps in data</a:t>
              </a:r>
            </a:p>
          </p:txBody>
        </p: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B019F3E1-18B9-0B6A-5C28-567FFB0C05CD}"/>
                </a:ext>
              </a:extLst>
            </p:cNvPr>
            <p:cNvSpPr txBox="1">
              <a:spLocks/>
            </p:cNvSpPr>
            <p:nvPr/>
          </p:nvSpPr>
          <p:spPr>
            <a:xfrm>
              <a:off x="1588075" y="4897052"/>
              <a:ext cx="2732884" cy="10348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Remove incomplete records with 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1800" err="1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dropna</a:t>
              </a:r>
              <a:r>
                <a:rPr lang="en-US" sz="1800">
                  <a:solidFill>
                    <a:srgbClr val="25274D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1800">
                  <a:solidFill>
                    <a:srgbClr val="25274D"/>
                  </a:solidFill>
                  <a:cs typeface="Courier New" panose="02070309020205020404" pitchFamily="49" charset="0"/>
                </a:rPr>
                <a:t>by specifying rows or columns</a:t>
              </a: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9A0C018E-D0E9-8C82-658A-2564E844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8900" y="2953856"/>
            <a:ext cx="622086" cy="63097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892D400-238F-EF5B-2CBC-AA263F0FB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138" y="2883706"/>
            <a:ext cx="614008" cy="6261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ED4249F-95C3-FAB6-0A87-C515D9DB0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2758" y="4282807"/>
            <a:ext cx="723399" cy="49855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4EC32DD-0693-9609-6EBF-4564A7338C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16809" y="4261996"/>
            <a:ext cx="649996" cy="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9F10BF9-74FB-1C8F-C2DB-F723059F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Transformation Techniques</a:t>
            </a:r>
            <a:br>
              <a:rPr lang="en-GB"/>
            </a:br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FF6DE9-F5FC-5229-F136-FA73C3E2902E}"/>
              </a:ext>
            </a:extLst>
          </p:cNvPr>
          <p:cNvGrpSpPr/>
          <p:nvPr/>
        </p:nvGrpSpPr>
        <p:grpSpPr>
          <a:xfrm>
            <a:off x="1433911" y="1625601"/>
            <a:ext cx="9324179" cy="939801"/>
            <a:chOff x="1433911" y="1625601"/>
            <a:chExt cx="9324179" cy="9398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7A7C0F-67F5-DB25-46F7-1D99AAF7AAB6}"/>
                </a:ext>
              </a:extLst>
            </p:cNvPr>
            <p:cNvGrpSpPr/>
            <p:nvPr/>
          </p:nvGrpSpPr>
          <p:grpSpPr>
            <a:xfrm>
              <a:off x="1433911" y="1625601"/>
              <a:ext cx="9324179" cy="939801"/>
              <a:chOff x="2067721" y="1625601"/>
              <a:chExt cx="9324179" cy="9398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E2C482-A214-3B95-0FC3-991BDB3F4FF2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9324179" cy="939801"/>
                <a:chOff x="2067721" y="1862124"/>
                <a:chExt cx="9324179" cy="1250874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0598FF4-51A5-52D2-0CFC-C540EBD573BD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827999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E2D29ECE-5132-471C-540E-6AAC6C6A9F5A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FEFEAC-341D-6BC5-9795-BCA6FABEABEB}"/>
                  </a:ext>
                </a:extLst>
              </p:cNvPr>
              <p:cNvSpPr txBox="1"/>
              <p:nvPr/>
            </p:nvSpPr>
            <p:spPr>
              <a:xfrm>
                <a:off x="3196394" y="1634110"/>
                <a:ext cx="74115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Function application</a:t>
                </a:r>
              </a:p>
              <a:p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Use 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.apply(), .map() </a:t>
                </a:r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and 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:r>
                  <a:rPr lang="en-US" err="1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applymap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 to perform custom calculations and clean data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C94AA73-A11F-7B72-FEF2-6E30201F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7615" y="1836170"/>
              <a:ext cx="546495" cy="55968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453997-5D83-E442-883E-72038B332206}"/>
              </a:ext>
            </a:extLst>
          </p:cNvPr>
          <p:cNvGrpSpPr/>
          <p:nvPr/>
        </p:nvGrpSpPr>
        <p:grpSpPr>
          <a:xfrm>
            <a:off x="1433911" y="2734195"/>
            <a:ext cx="9324179" cy="961507"/>
            <a:chOff x="1433911" y="2734195"/>
            <a:chExt cx="9324179" cy="9615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C896E4-2360-869F-26C8-772418D2661F}"/>
                </a:ext>
              </a:extLst>
            </p:cNvPr>
            <p:cNvGrpSpPr/>
            <p:nvPr/>
          </p:nvGrpSpPr>
          <p:grpSpPr>
            <a:xfrm>
              <a:off x="1433911" y="2734195"/>
              <a:ext cx="9324179" cy="961507"/>
              <a:chOff x="2067721" y="1603895"/>
              <a:chExt cx="9324179" cy="96150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A0AC308-98A7-C61D-06F3-1BD46A9369A8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9324179" cy="939801"/>
                <a:chOff x="2067721" y="1862124"/>
                <a:chExt cx="9324179" cy="1250874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DA0E58F-47B0-A8A9-0486-F64FCC9D3273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8279990" cy="1250873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C6B845AE-4BBB-CF39-3C3C-3DDCB3087A04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2694D7-BA44-97DB-0272-6564B363EF2E}"/>
                  </a:ext>
                </a:extLst>
              </p:cNvPr>
              <p:cNvSpPr txBox="1"/>
              <p:nvPr/>
            </p:nvSpPr>
            <p:spPr>
              <a:xfrm>
                <a:off x="3233691" y="1603895"/>
                <a:ext cx="75547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Data binning</a:t>
                </a:r>
              </a:p>
              <a:p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Group continuous data into categories with </a:t>
                </a:r>
                <a:r>
                  <a:rPr lang="en-US" err="1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pd.cut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or </a:t>
                </a:r>
                <a:r>
                  <a:rPr lang="en-US" err="1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pd.qcut</a:t>
                </a:r>
                <a:r>
                  <a:rPr lang="en-US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for analysis and modeling</a:t>
                </a:r>
              </a:p>
            </p:txBody>
          </p:sp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88DC530-F6AE-9457-D2B6-B559B2F4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5127" y="2977500"/>
              <a:ext cx="689186" cy="53277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84D975-28A7-E6CE-ECC8-817195A531FF}"/>
              </a:ext>
            </a:extLst>
          </p:cNvPr>
          <p:cNvGrpSpPr/>
          <p:nvPr/>
        </p:nvGrpSpPr>
        <p:grpSpPr>
          <a:xfrm>
            <a:off x="1433911" y="3884013"/>
            <a:ext cx="9324179" cy="967387"/>
            <a:chOff x="1433911" y="3884013"/>
            <a:chExt cx="9324179" cy="96738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7CA5283-8761-B4D3-1AB4-C4CC7C41FA2F}"/>
                </a:ext>
              </a:extLst>
            </p:cNvPr>
            <p:cNvGrpSpPr/>
            <p:nvPr/>
          </p:nvGrpSpPr>
          <p:grpSpPr>
            <a:xfrm>
              <a:off x="1433911" y="3884013"/>
              <a:ext cx="9324179" cy="967387"/>
              <a:chOff x="2067721" y="1598015"/>
              <a:chExt cx="9324179" cy="96738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2F8C3B-3798-8ED5-3ADE-CFE91B113EA6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9324179" cy="939801"/>
                <a:chOff x="2067721" y="1862124"/>
                <a:chExt cx="9324179" cy="1250874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7954A6FE-6B89-EEF9-189F-057836D0A6AA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8279990" cy="1250873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071E59B2-AB12-2F64-EC56-7EA812D3AAF2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1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67A429-ED2E-C355-AE6E-25C4E7F63035}"/>
                  </a:ext>
                </a:extLst>
              </p:cNvPr>
              <p:cNvSpPr txBox="1"/>
              <p:nvPr/>
            </p:nvSpPr>
            <p:spPr>
              <a:xfrm>
                <a:off x="3485152" y="1598015"/>
                <a:ext cx="753350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err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Vectorised</a:t>
                </a:r>
                <a:r>
                  <a:rPr lang="en-US" b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 operations</a:t>
                </a:r>
              </a:p>
              <a:p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Apply element-wise operations efficiently using pandas’ </a:t>
                </a:r>
                <a:r>
                  <a:rPr lang="en-US" err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optimised</a:t>
                </a:r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 computation, avoiding explicit loops</a:t>
                </a:r>
              </a:p>
            </p:txBody>
          </p: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6E2A9AA-0098-3DF7-7657-85B6A1DE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15519" y="4187681"/>
              <a:ext cx="713084" cy="38763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823765-1493-3C71-40E6-EF572174C319}"/>
              </a:ext>
            </a:extLst>
          </p:cNvPr>
          <p:cNvGrpSpPr/>
          <p:nvPr/>
        </p:nvGrpSpPr>
        <p:grpSpPr>
          <a:xfrm>
            <a:off x="1433911" y="5041899"/>
            <a:ext cx="9324179" cy="939801"/>
            <a:chOff x="1433911" y="5041899"/>
            <a:chExt cx="9324179" cy="9398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438C88-D796-7278-5164-88B1651302F9}"/>
                </a:ext>
              </a:extLst>
            </p:cNvPr>
            <p:cNvGrpSpPr/>
            <p:nvPr/>
          </p:nvGrpSpPr>
          <p:grpSpPr>
            <a:xfrm>
              <a:off x="1433911" y="5041899"/>
              <a:ext cx="9324179" cy="939801"/>
              <a:chOff x="2067721" y="1625601"/>
              <a:chExt cx="9324179" cy="93980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DA3FC8-8D71-DB0C-E7CA-3FD03EFA680C}"/>
                  </a:ext>
                </a:extLst>
              </p:cNvPr>
              <p:cNvGrpSpPr/>
              <p:nvPr/>
            </p:nvGrpSpPr>
            <p:grpSpPr>
              <a:xfrm>
                <a:off x="2067721" y="1625601"/>
                <a:ext cx="9324179" cy="939801"/>
                <a:chOff x="2067721" y="1862124"/>
                <a:chExt cx="9324179" cy="1250874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CABBDAB7-0430-08BB-A341-FD7D574C1A4B}"/>
                    </a:ext>
                  </a:extLst>
                </p:cNvPr>
                <p:cNvSpPr/>
                <p:nvPr/>
              </p:nvSpPr>
              <p:spPr>
                <a:xfrm>
                  <a:off x="3111910" y="1862125"/>
                  <a:ext cx="827999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989727B-71F4-FF65-B3DD-0AEB0A4DF875}"/>
                    </a:ext>
                  </a:extLst>
                </p:cNvPr>
                <p:cNvSpPr/>
                <p:nvPr/>
              </p:nvSpPr>
              <p:spPr>
                <a:xfrm>
                  <a:off x="2067721" y="1862124"/>
                  <a:ext cx="876300" cy="1250873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7D1FFA-3353-E4D0-D38B-D0AA7BF20FA1}"/>
                  </a:ext>
                </a:extLst>
              </p:cNvPr>
              <p:cNvSpPr txBox="1"/>
              <p:nvPr/>
            </p:nvSpPr>
            <p:spPr>
              <a:xfrm>
                <a:off x="3485152" y="1634109"/>
                <a:ext cx="753350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cs typeface="Courier New" panose="02070309020205020404" pitchFamily="49" charset="0"/>
                  </a:rPr>
                  <a:t>Categorical encoding</a:t>
                </a:r>
              </a:p>
              <a:p>
                <a:r>
                  <a:rPr lang="en-US">
                    <a:solidFill>
                      <a:schemeClr val="bg1"/>
                    </a:solidFill>
                    <a:cs typeface="Courier New" panose="02070309020205020404" pitchFamily="49" charset="0"/>
                  </a:rPr>
                  <a:t>Convert categorical variables into numeric formats for machine learning and statistical tasks</a:t>
                </a:r>
              </a:p>
            </p:txBody>
          </p:sp>
        </p:grp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3EF9028B-6F76-C840-8F1A-341EBF3EF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03922" y="5278161"/>
              <a:ext cx="543538" cy="45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3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96FB80C-01D2-C257-FF30-EF9F19977B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708" b="3708"/>
          <a:stretch/>
        </p:blipFill>
        <p:spPr>
          <a:prstGeom prst="roundRect">
            <a:avLst>
              <a:gd name="adj" fmla="val 8788"/>
            </a:avLst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58C264-B3EB-4265-F6E3-002F4291E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35958" y="2618690"/>
            <a:ext cx="4606044" cy="796452"/>
          </a:xfrm>
        </p:spPr>
        <p:txBody>
          <a:bodyPr/>
          <a:lstStyle/>
          <a:p>
            <a:pPr algn="l"/>
            <a:r>
              <a:rPr lang="en-US"/>
              <a:t>Data inspection</a:t>
            </a:r>
          </a:p>
          <a:p>
            <a:pPr algn="l"/>
            <a:r>
              <a:rPr lang="en-US" b="0"/>
              <a:t>Use .info() to check missing values, data types and memory usage</a:t>
            </a:r>
            <a:endParaRPr lang="en-GB" b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10B093-8DB5-3915-01AF-6BA4B04B70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5958" y="3943632"/>
            <a:ext cx="4168745" cy="952353"/>
          </a:xfrm>
        </p:spPr>
        <p:txBody>
          <a:bodyPr/>
          <a:lstStyle/>
          <a:p>
            <a:pPr algn="l"/>
            <a:r>
              <a:rPr lang="en-GB"/>
              <a:t>Behavioural analysis</a:t>
            </a:r>
          </a:p>
          <a:p>
            <a:pPr algn="l"/>
            <a:r>
              <a:rPr lang="en-US" b="0"/>
              <a:t>Analyse spending patterns with </a:t>
            </a:r>
            <a:r>
              <a:rPr lang="en-US" b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0" err="1"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n-US" b="0">
                <a:latin typeface="Courier New" panose="02070309020205020404" pitchFamily="49" charset="0"/>
                <a:cs typeface="Courier New" panose="02070309020205020404" pitchFamily="49" charset="0"/>
              </a:rPr>
              <a:t>('gender').mean()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DC081CB-9743-BCB8-2B1B-CF642DFB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Real-World Example</a:t>
            </a:r>
            <a:br>
              <a:rPr lang="en-GB"/>
            </a:b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4B5731-F802-F479-B5AF-CC5EE93B9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Customer Analytics</a:t>
            </a:r>
          </a:p>
        </p:txBody>
      </p:sp>
    </p:spTree>
    <p:extLst>
      <p:ext uri="{BB962C8B-B14F-4D97-AF65-F5344CB8AC3E}">
        <p14:creationId xmlns:p14="http://schemas.microsoft.com/office/powerpoint/2010/main" val="2018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2" grpId="0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1ABD76-18A0-9EDA-7A8D-F4BA1BC6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Error Handling in Python</a:t>
            </a:r>
            <a:br>
              <a:rPr lang="en-GB"/>
            </a:b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C74FC5-708B-D15D-B2D7-A273F4D1D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Key Objectives</a:t>
            </a: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17477CBD-4543-C85C-A621-76044678233D}"/>
              </a:ext>
            </a:extLst>
          </p:cNvPr>
          <p:cNvSpPr/>
          <p:nvPr/>
        </p:nvSpPr>
        <p:spPr>
          <a:xfrm>
            <a:off x="6795042" y="3099536"/>
            <a:ext cx="4646960" cy="60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Clr>
                <a:srgbClr val="25274D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errors and exceptions to write safer, more robust code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7FA84A2-C5AE-FBEB-0201-1975271C4143}"/>
              </a:ext>
            </a:extLst>
          </p:cNvPr>
          <p:cNvSpPr/>
          <p:nvPr/>
        </p:nvSpPr>
        <p:spPr>
          <a:xfrm>
            <a:off x="6795042" y="3812322"/>
            <a:ext cx="4646960" cy="60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75"/>
              </a:lnSpc>
              <a:buClr>
                <a:srgbClr val="25274D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practical strategies for effective error handling in Python</a:t>
            </a:r>
          </a:p>
        </p:txBody>
      </p:sp>
      <p:pic>
        <p:nvPicPr>
          <p:cNvPr id="10" name="Picture Placeholder 9" descr="A computer screen with many colorful text&#10;&#10;AI-generated content may be incorrect.">
            <a:extLst>
              <a:ext uri="{FF2B5EF4-FFF2-40B4-BE49-F238E27FC236}">
                <a16:creationId xmlns:a16="http://schemas.microsoft.com/office/drawing/2014/main" id="{158F9E57-D717-4295-2B19-B94719A7FB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2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988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  <p:bldP spid="27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A388-B282-14A8-1050-5C15E44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4895F32-625C-75AD-3331-6723305018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708" b="3708"/>
          <a:stretch/>
        </p:blipFill>
        <p:spPr>
          <a:prstGeom prst="roundRect">
            <a:avLst>
              <a:gd name="adj" fmla="val 8788"/>
            </a:avLst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E5B431D-5F70-75BC-7CE4-9263279E8DE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35958" y="2618689"/>
            <a:ext cx="4606044" cy="952353"/>
          </a:xfrm>
        </p:spPr>
        <p:txBody>
          <a:bodyPr/>
          <a:lstStyle/>
          <a:p>
            <a:pPr algn="l"/>
            <a:r>
              <a:rPr lang="en-US"/>
              <a:t>Geographic Insights</a:t>
            </a:r>
          </a:p>
          <a:p>
            <a:pPr algn="l"/>
            <a:r>
              <a:rPr lang="en-US" b="0"/>
              <a:t>Count unique customer locations with .</a:t>
            </a:r>
            <a:r>
              <a:rPr lang="en-US" b="0" err="1"/>
              <a:t>nunique</a:t>
            </a:r>
            <a:r>
              <a:rPr lang="en-US" b="0"/>
              <a:t>()</a:t>
            </a:r>
            <a:endParaRPr lang="en-GB" b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492AFA6-ECF0-9228-29F4-2402E1EE3E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35958" y="3943632"/>
            <a:ext cx="4168745" cy="952353"/>
          </a:xfrm>
        </p:spPr>
        <p:txBody>
          <a:bodyPr/>
          <a:lstStyle/>
          <a:p>
            <a:pPr algn="l"/>
            <a:r>
              <a:rPr lang="en-GB"/>
              <a:t>Outlier detection</a:t>
            </a:r>
          </a:p>
          <a:p>
            <a:pPr algn="l"/>
            <a:r>
              <a:rPr lang="en-US" b="0"/>
              <a:t>Identify unusual purchases using </a:t>
            </a:r>
            <a:r>
              <a:rPr lang="en-US" b="0">
                <a:latin typeface="Courier New" panose="02070309020205020404" pitchFamily="49" charset="0"/>
                <a:cs typeface="Courier New" panose="02070309020205020404" pitchFamily="49" charset="0"/>
              </a:rPr>
              <a:t>.describe()</a:t>
            </a:r>
            <a:endParaRPr lang="en-GB" b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58B5980-82B2-4A27-89A9-F6B2894F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Real-World Example: Customer Analytics</a:t>
            </a:r>
            <a:br>
              <a:rPr lang="en-GB"/>
            </a:br>
            <a:endParaRPr lang="en-GB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20D250C-21D8-B8E7-4162-3FA36CFC2706}"/>
              </a:ext>
            </a:extLst>
          </p:cNvPr>
          <p:cNvSpPr txBox="1">
            <a:spLocks/>
          </p:cNvSpPr>
          <p:nvPr/>
        </p:nvSpPr>
        <p:spPr>
          <a:xfrm>
            <a:off x="749999" y="1109610"/>
            <a:ext cx="10622082" cy="450239"/>
          </a:xfrm>
          <a:prstGeom prst="rect">
            <a:avLst/>
          </a:prstGeom>
        </p:spPr>
        <p:txBody>
          <a:bodyPr/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rgbClr val="2E9CCA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Customer Analytics</a:t>
            </a:r>
          </a:p>
        </p:txBody>
      </p:sp>
    </p:spTree>
    <p:extLst>
      <p:ext uri="{BB962C8B-B14F-4D97-AF65-F5344CB8AC3E}">
        <p14:creationId xmlns:p14="http://schemas.microsoft.com/office/powerpoint/2010/main" val="33868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computer screen with colorful lines and text&#10;&#10;AI-generated content may be incorrect.">
            <a:extLst>
              <a:ext uri="{FF2B5EF4-FFF2-40B4-BE49-F238E27FC236}">
                <a16:creationId xmlns:a16="http://schemas.microsoft.com/office/drawing/2014/main" id="{0D453BAE-3ECA-0025-68BE-E493892252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" b="2956"/>
          <a:stretch>
            <a:fillRect/>
          </a:stretch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ACDFE3F-FC83-E850-D3A1-094EBF28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Visualisation Integration</a:t>
            </a:r>
            <a:br>
              <a:rPr lang="en-GB"/>
            </a:b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A9ED75-7B4C-861A-D7CF-B5F1C0AED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Built-in Plotting Power</a:t>
            </a:r>
          </a:p>
          <a:p>
            <a:endParaRPr lang="en-GB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8099516-B4E5-581C-CCCE-0A93FABD7C8D}"/>
              </a:ext>
            </a:extLst>
          </p:cNvPr>
          <p:cNvSpPr txBox="1">
            <a:spLocks/>
          </p:cNvSpPr>
          <p:nvPr/>
        </p:nvSpPr>
        <p:spPr>
          <a:xfrm>
            <a:off x="6574967" y="1821033"/>
            <a:ext cx="4606044" cy="796452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rgbClr val="25274D"/>
                </a:solidFill>
                <a:latin typeface="Montserrat" panose="00000500000000000000" pitchFamily="2" charset="0"/>
                <a:ea typeface="+mn-ea"/>
                <a:cs typeface="Arial" panose="020B0604020202020204" pitchFamily="34" charset="0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>
                <a:latin typeface="+mn-lt"/>
              </a:rPr>
              <a:t>Uses </a:t>
            </a:r>
            <a:r>
              <a:rPr lang="en-US" b="0">
                <a:latin typeface="+mn-lt"/>
                <a:cs typeface="Courier New" panose="02070309020205020404" pitchFamily="49" charset="0"/>
              </a:rPr>
              <a:t>.plot()</a:t>
            </a:r>
            <a:r>
              <a:rPr lang="en-US" b="0">
                <a:latin typeface="+mn-lt"/>
              </a:rPr>
              <a:t>for rapid exploratory data analysis including: 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822C66-8743-130C-8B0C-1CD2E6AD6DE9}"/>
              </a:ext>
            </a:extLst>
          </p:cNvPr>
          <p:cNvSpPr txBox="1">
            <a:spLocks/>
          </p:cNvSpPr>
          <p:nvPr/>
        </p:nvSpPr>
        <p:spPr>
          <a:xfrm>
            <a:off x="6574965" y="4672952"/>
            <a:ext cx="5011609" cy="796452"/>
          </a:xfrm>
          <a:prstGeom prst="roundRect">
            <a:avLst/>
          </a:prstGeom>
        </p:spPr>
        <p:txBody>
          <a:bodyPr anchor="ctr"/>
          <a:lstStyle>
            <a:lvl1pPr marL="0" indent="0" algn="ctr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rgbClr val="25274D"/>
                </a:solidFill>
                <a:latin typeface="Montserrat" panose="00000500000000000000" pitchFamily="2" charset="0"/>
                <a:ea typeface="+mn-ea"/>
                <a:cs typeface="Arial" panose="020B0604020202020204" pitchFamily="34" charset="0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>
                <a:latin typeface="+mn-lt"/>
              </a:rPr>
              <a:t>Integrates with Matplotlib and Seaborn for publication-quality </a:t>
            </a:r>
            <a:r>
              <a:rPr lang="en-US" b="0" err="1">
                <a:latin typeface="+mn-lt"/>
              </a:rPr>
              <a:t>visualisations</a:t>
            </a:r>
            <a:endParaRPr lang="en-US" b="0"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89B43-B015-FF90-D64B-4D2236E1DA5E}"/>
              </a:ext>
            </a:extLst>
          </p:cNvPr>
          <p:cNvSpPr txBox="1"/>
          <p:nvPr/>
        </p:nvSpPr>
        <p:spPr>
          <a:xfrm>
            <a:off x="7064256" y="2617485"/>
            <a:ext cx="778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5274D"/>
                </a:solidFill>
                <a:cs typeface="Arial" panose="020B0604020202020204" pitchFamily="34" charset="0"/>
              </a:rPr>
              <a:t>Line</a:t>
            </a:r>
            <a:r>
              <a:rPr lang="en-US" sz="1800" b="0" i="0" u="none" strike="noStrike">
                <a:solidFill>
                  <a:srgbClr val="25274D"/>
                </a:solidFill>
                <a:effectLst/>
              </a:rPr>
              <a:t> </a:t>
            </a:r>
            <a:r>
              <a:rPr lang="en-US">
                <a:solidFill>
                  <a:srgbClr val="25274D"/>
                </a:solidFill>
                <a:cs typeface="Arial" panose="020B0604020202020204" pitchFamily="34" charset="0"/>
              </a:rPr>
              <a:t>plots</a:t>
            </a:r>
            <a:r>
              <a:rPr lang="en-US" sz="1800" b="0" i="0" u="none" strike="noStrike">
                <a:solidFill>
                  <a:srgbClr val="25274D"/>
                </a:solidFill>
                <a:effectLst/>
              </a:rPr>
              <a:t> </a:t>
            </a:r>
            <a:r>
              <a:rPr lang="en-US">
                <a:solidFill>
                  <a:srgbClr val="25274D"/>
                </a:solidFill>
                <a:cs typeface="Arial" panose="020B0604020202020204" pitchFamily="34" charset="0"/>
              </a:rPr>
              <a:t>for</a:t>
            </a:r>
            <a:r>
              <a:rPr lang="en-US" sz="1800" b="0" i="0" u="none" strike="noStrike">
                <a:solidFill>
                  <a:srgbClr val="25274D"/>
                </a:solidFill>
                <a:effectLst/>
              </a:rPr>
              <a:t> </a:t>
            </a:r>
            <a:r>
              <a:rPr lang="en-US">
                <a:solidFill>
                  <a:srgbClr val="25274D"/>
                </a:solidFill>
                <a:cs typeface="Arial" panose="020B0604020202020204" pitchFamily="34" charset="0"/>
              </a:rPr>
              <a:t>trends</a:t>
            </a:r>
            <a:r>
              <a:rPr lang="en-US" sz="1800" b="0" i="0">
                <a:solidFill>
                  <a:srgbClr val="25274D"/>
                </a:solidFill>
                <a:effectLst/>
              </a:rPr>
              <a:t>​</a:t>
            </a:r>
            <a:endParaRPr lang="en-US" b="0" i="0">
              <a:solidFill>
                <a:srgbClr val="25274D"/>
              </a:solidFill>
              <a:effectLst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B1B178-1812-331F-E5FF-2AA71DA7793A}"/>
              </a:ext>
            </a:extLst>
          </p:cNvPr>
          <p:cNvSpPr txBox="1"/>
          <p:nvPr/>
        </p:nvSpPr>
        <p:spPr>
          <a:xfrm>
            <a:off x="7064256" y="3100500"/>
            <a:ext cx="8241322" cy="34163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defTabSz="91444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baseline="0">
                <a:solidFill>
                  <a:srgbClr val="25274D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 marL="68583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/>
            </a:lvl2pPr>
            <a:lvl3pPr marL="1143057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/>
            </a:lvl3pPr>
            <a:lvl4pPr marL="1600280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/>
            </a:lvl4pPr>
            <a:lvl5pPr marL="2057503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/>
            </a:lvl5pPr>
            <a:lvl6pPr marL="2514726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949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171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394" indent="-228611" defTabSz="91444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Bar charts for comparisons​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7FF7E-3FF2-03E6-6087-6032799D846B}"/>
              </a:ext>
            </a:extLst>
          </p:cNvPr>
          <p:cNvSpPr txBox="1"/>
          <p:nvPr/>
        </p:nvSpPr>
        <p:spPr>
          <a:xfrm>
            <a:off x="7064256" y="3656391"/>
            <a:ext cx="8464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25274D"/>
                </a:solidFill>
                <a:effectLst/>
              </a:rPr>
              <a:t>Histograms for </a:t>
            </a:r>
            <a:r>
              <a:rPr lang="en-US">
                <a:solidFill>
                  <a:srgbClr val="25274D"/>
                </a:solidFill>
              </a:rPr>
              <a:t>distributions</a:t>
            </a:r>
            <a:r>
              <a:rPr lang="en-US" sz="1800" b="0" i="0">
                <a:solidFill>
                  <a:srgbClr val="25274D"/>
                </a:solidFill>
                <a:effectLst/>
              </a:rPr>
              <a:t>​</a:t>
            </a:r>
            <a:endParaRPr lang="en-US" b="0" i="0">
              <a:solidFill>
                <a:srgbClr val="25274D"/>
              </a:solidFill>
              <a:effectLst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690BA5-30C1-A007-5C3D-82520768FA4B}"/>
              </a:ext>
            </a:extLst>
          </p:cNvPr>
          <p:cNvSpPr txBox="1"/>
          <p:nvPr/>
        </p:nvSpPr>
        <p:spPr>
          <a:xfrm>
            <a:off x="7064256" y="4171508"/>
            <a:ext cx="854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25274D"/>
                </a:solidFill>
                <a:effectLst/>
              </a:rPr>
              <a:t>Scatter plots for relationships</a:t>
            </a:r>
            <a:r>
              <a:rPr lang="en-US" sz="1800" b="0" i="0">
                <a:solidFill>
                  <a:srgbClr val="25274D"/>
                </a:solidFill>
                <a:effectLst/>
              </a:rPr>
              <a:t>​</a:t>
            </a:r>
            <a:endParaRPr lang="en-US" b="0" i="0">
              <a:solidFill>
                <a:srgbClr val="25274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79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35" grpId="0" build="allAtOnce"/>
      <p:bldP spid="36" grpId="0" build="allAtOnce"/>
      <p:bldP spid="38" grpId="0"/>
      <p:bldP spid="40" grpId="0"/>
      <p:bldP spid="42" grpId="0"/>
      <p:bldP spid="4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814EE40-E038-1DA8-DF7A-0061B64E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Takeaways</a:t>
            </a:r>
            <a:br>
              <a:rPr lang="en-GB"/>
            </a:b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034454-A343-EF5C-DBB4-152395ED0043}"/>
              </a:ext>
            </a:extLst>
          </p:cNvPr>
          <p:cNvGrpSpPr/>
          <p:nvPr/>
        </p:nvGrpSpPr>
        <p:grpSpPr>
          <a:xfrm>
            <a:off x="490720" y="1600788"/>
            <a:ext cx="11210561" cy="4368799"/>
            <a:chOff x="888999" y="1306286"/>
            <a:chExt cx="10191422" cy="436879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F09C71-CF2E-9DE9-B3EF-34D64D93F2DE}"/>
                </a:ext>
              </a:extLst>
            </p:cNvPr>
            <p:cNvSpPr/>
            <p:nvPr/>
          </p:nvSpPr>
          <p:spPr>
            <a:xfrm>
              <a:off x="937893" y="1494971"/>
              <a:ext cx="178816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499E28-35CB-26F3-F155-BB3EAAFA06AE}"/>
                </a:ext>
              </a:extLst>
            </p:cNvPr>
            <p:cNvSpPr/>
            <p:nvPr/>
          </p:nvSpPr>
          <p:spPr>
            <a:xfrm>
              <a:off x="2104050" y="1306286"/>
              <a:ext cx="3732031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F872ED-38E7-516B-6619-F596A5BA9FE5}"/>
                </a:ext>
              </a:extLst>
            </p:cNvPr>
            <p:cNvSpPr txBox="1"/>
            <p:nvPr/>
          </p:nvSpPr>
          <p:spPr>
            <a:xfrm>
              <a:off x="2804142" y="1846106"/>
              <a:ext cx="337094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cs typeface="Courier New" panose="02070309020205020404" pitchFamily="49" charset="0"/>
                </a:rPr>
                <a:t>Equip data scientists with tools for all stages of the workflow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1998B0-E51D-39EC-9AE0-FDFB2FF5C4BD}"/>
                </a:ext>
              </a:extLst>
            </p:cNvPr>
            <p:cNvSpPr/>
            <p:nvPr/>
          </p:nvSpPr>
          <p:spPr>
            <a:xfrm>
              <a:off x="2104050" y="3672115"/>
              <a:ext cx="3732031" cy="2002970"/>
            </a:xfrm>
            <a:prstGeom prst="roundRect">
              <a:avLst/>
            </a:prstGeom>
            <a:noFill/>
            <a:ln w="38100">
              <a:solidFill>
                <a:srgbClr val="2964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97539E-67A8-41E8-4432-0F9A0843D1B2}"/>
                </a:ext>
              </a:extLst>
            </p:cNvPr>
            <p:cNvSpPr txBox="1"/>
            <p:nvPr/>
          </p:nvSpPr>
          <p:spPr>
            <a:xfrm>
              <a:off x="2787812" y="4073436"/>
              <a:ext cx="309426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cs typeface="Courier New" panose="02070309020205020404" pitchFamily="49" charset="0"/>
                </a:rPr>
                <a:t>Apply grouping, aggregation and transformation for deeper analytical insights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F4C0176-C0EE-9524-8DD6-541610D13E5A}"/>
                </a:ext>
              </a:extLst>
            </p:cNvPr>
            <p:cNvSpPr/>
            <p:nvPr/>
          </p:nvSpPr>
          <p:spPr>
            <a:xfrm>
              <a:off x="7268006" y="1306286"/>
              <a:ext cx="3732031" cy="2002970"/>
            </a:xfrm>
            <a:prstGeom prst="roundRect">
              <a:avLst/>
            </a:prstGeom>
            <a:noFill/>
            <a:ln w="38100">
              <a:solidFill>
                <a:srgbClr val="2E9C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0C6218-593C-578B-FBE6-12481DB79F9B}"/>
                </a:ext>
              </a:extLst>
            </p:cNvPr>
            <p:cNvSpPr txBox="1"/>
            <p:nvPr/>
          </p:nvSpPr>
          <p:spPr>
            <a:xfrm>
              <a:off x="7986155" y="1846106"/>
              <a:ext cx="309426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cs typeface="Courier New" panose="02070309020205020404" pitchFamily="49" charset="0"/>
                </a:rPr>
                <a:t>Use </a:t>
              </a:r>
              <a:r>
                <a:rPr lang="en-US" err="1">
                  <a:solidFill>
                    <a:srgbClr val="25274D"/>
                  </a:solidFill>
                  <a:cs typeface="Courier New" panose="02070309020205020404" pitchFamily="49" charset="0"/>
                </a:rPr>
                <a:t>summarisation</a:t>
              </a:r>
              <a:r>
                <a:rPr lang="en-US">
                  <a:solidFill>
                    <a:srgbClr val="25274D"/>
                  </a:solidFill>
                  <a:cs typeface="Courier New" panose="02070309020205020404" pitchFamily="49" charset="0"/>
                </a:rPr>
                <a:t> functions to accelerate insights discovery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89B220B-0AD2-4E31-329A-119FCBF2C639}"/>
                </a:ext>
              </a:extLst>
            </p:cNvPr>
            <p:cNvSpPr/>
            <p:nvPr/>
          </p:nvSpPr>
          <p:spPr>
            <a:xfrm>
              <a:off x="6083664" y="3860800"/>
              <a:ext cx="1788160" cy="1625600"/>
            </a:xfrm>
            <a:prstGeom prst="round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16D8E3B-B249-84B0-A025-04F1D19066B2}"/>
                </a:ext>
              </a:extLst>
            </p:cNvPr>
            <p:cNvSpPr/>
            <p:nvPr/>
          </p:nvSpPr>
          <p:spPr>
            <a:xfrm>
              <a:off x="7268006" y="3672115"/>
              <a:ext cx="3732031" cy="2002970"/>
            </a:xfrm>
            <a:prstGeom prst="roundRect">
              <a:avLst/>
            </a:prstGeom>
            <a:noFill/>
            <a:ln w="38100">
              <a:solidFill>
                <a:srgbClr val="2527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B4CE46-79FF-D999-4073-0D290A86D2C7}"/>
                </a:ext>
              </a:extLst>
            </p:cNvPr>
            <p:cNvSpPr txBox="1"/>
            <p:nvPr/>
          </p:nvSpPr>
          <p:spPr>
            <a:xfrm>
              <a:off x="7986155" y="4211935"/>
              <a:ext cx="309426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5274D"/>
                  </a:solidFill>
                  <a:cs typeface="Courier New" panose="02070309020205020404" pitchFamily="49" charset="0"/>
                </a:rPr>
                <a:t>Build a base for advanced analytics, machine learning and data science tasks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8C01CA-A168-3B2C-4B96-2CB59F780A91}"/>
                </a:ext>
              </a:extLst>
            </p:cNvPr>
            <p:cNvSpPr/>
            <p:nvPr/>
          </p:nvSpPr>
          <p:spPr>
            <a:xfrm>
              <a:off x="6083664" y="1494971"/>
              <a:ext cx="1788160" cy="1625600"/>
            </a:xfrm>
            <a:prstGeom prst="round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9141E4-30D2-FA6E-DDD7-FCAA1A6F0DE4}"/>
                </a:ext>
              </a:extLst>
            </p:cNvPr>
            <p:cNvSpPr/>
            <p:nvPr/>
          </p:nvSpPr>
          <p:spPr>
            <a:xfrm>
              <a:off x="919708" y="3860800"/>
              <a:ext cx="1788160" cy="1625600"/>
            </a:xfrm>
            <a:prstGeom prst="round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260BE7-0A3F-AD2F-F21E-8C1FC28A87F8}"/>
                </a:ext>
              </a:extLst>
            </p:cNvPr>
            <p:cNvSpPr txBox="1"/>
            <p:nvPr/>
          </p:nvSpPr>
          <p:spPr>
            <a:xfrm>
              <a:off x="888999" y="1984606"/>
              <a:ext cx="18859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Comprehensive toolkit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103965-5564-09CA-D236-BC9779FC588B}"/>
                </a:ext>
              </a:extLst>
            </p:cNvPr>
            <p:cNvSpPr txBox="1"/>
            <p:nvPr/>
          </p:nvSpPr>
          <p:spPr>
            <a:xfrm>
              <a:off x="6217557" y="1846106"/>
              <a:ext cx="148408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Efficient exploratory analysis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5BA1E2-6EF0-0D06-3780-DEEE95DD1901}"/>
                </a:ext>
              </a:extLst>
            </p:cNvPr>
            <p:cNvSpPr txBox="1"/>
            <p:nvPr/>
          </p:nvSpPr>
          <p:spPr>
            <a:xfrm>
              <a:off x="904587" y="4350435"/>
              <a:ext cx="18184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Powerful data transformation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A943E0-296D-71C4-D3CB-581C8F732699}"/>
                </a:ext>
              </a:extLst>
            </p:cNvPr>
            <p:cNvSpPr txBox="1"/>
            <p:nvPr/>
          </p:nvSpPr>
          <p:spPr>
            <a:xfrm>
              <a:off x="6048585" y="4350435"/>
              <a:ext cx="1858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Powerful data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0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80F863-8CDC-32DA-DA05-887A4D4BC4D1}"/>
              </a:ext>
            </a:extLst>
          </p:cNvPr>
          <p:cNvSpPr/>
          <p:nvPr/>
        </p:nvSpPr>
        <p:spPr>
          <a:xfrm>
            <a:off x="4178010" y="2706085"/>
            <a:ext cx="413484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3250" b="1" dirty="0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Numpy</a:t>
            </a:r>
            <a:endParaRPr lang="en-US" sz="32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CD330-AC59-8D9E-05EC-B976BEBD39EB}"/>
              </a:ext>
            </a:extLst>
          </p:cNvPr>
          <p:cNvSpPr txBox="1"/>
          <p:nvPr/>
        </p:nvSpPr>
        <p:spPr>
          <a:xfrm>
            <a:off x="4650716" y="3583378"/>
            <a:ext cx="310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>
                <a:solidFill>
                  <a:srgbClr val="25274D"/>
                </a:solidFill>
              </a:rPr>
              <a:t>Refer to exercise document.</a:t>
            </a:r>
          </a:p>
        </p:txBody>
      </p:sp>
    </p:spTree>
    <p:extLst>
      <p:ext uri="{BB962C8B-B14F-4D97-AF65-F5344CB8AC3E}">
        <p14:creationId xmlns:p14="http://schemas.microsoft.com/office/powerpoint/2010/main" val="28322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B197-B175-FC0C-5050-0E877053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B27EAF-BF9A-2918-D835-9A0B7F54F04F}"/>
              </a:ext>
            </a:extLst>
          </p:cNvPr>
          <p:cNvSpPr/>
          <p:nvPr/>
        </p:nvSpPr>
        <p:spPr>
          <a:xfrm>
            <a:off x="4047378" y="2694208"/>
            <a:ext cx="413484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3250" b="1">
                <a:solidFill>
                  <a:srgbClr val="25274D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Pandas</a:t>
            </a:r>
          </a:p>
          <a:p>
            <a:pPr algn="ctr">
              <a:lnSpc>
                <a:spcPts val="4042"/>
              </a:lnSpc>
            </a:pPr>
            <a:endParaRPr lang="en-US" sz="32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F6A39-775A-706D-5C4F-F11DB13774F8}"/>
              </a:ext>
            </a:extLst>
          </p:cNvPr>
          <p:cNvSpPr txBox="1"/>
          <p:nvPr/>
        </p:nvSpPr>
        <p:spPr>
          <a:xfrm>
            <a:off x="4520087" y="3580353"/>
            <a:ext cx="3234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>
                <a:solidFill>
                  <a:srgbClr val="25274D"/>
                </a:solidFill>
              </a:rPr>
              <a:t>Refer to exercise document.</a:t>
            </a:r>
          </a:p>
        </p:txBody>
      </p:sp>
    </p:spTree>
    <p:extLst>
      <p:ext uri="{BB962C8B-B14F-4D97-AF65-F5344CB8AC3E}">
        <p14:creationId xmlns:p14="http://schemas.microsoft.com/office/powerpoint/2010/main" val="25847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6773-C941-03AC-17EE-B7E619C8F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3EE89-6875-B667-9631-AC45F2301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9" y="2482074"/>
            <a:ext cx="5761160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</a:t>
            </a:r>
            <a:r>
              <a:rPr lang="en-US" sz="3600" dirty="0" err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Visualisation</a:t>
            </a: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with Matplotlib and Seaborn</a:t>
            </a:r>
          </a:p>
          <a:p>
            <a:pPr>
              <a:lnSpc>
                <a:spcPts val="4625"/>
              </a:lnSpc>
            </a:pPr>
            <a:endParaRPr lang="en-US" sz="3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D1651E0-249B-E6F6-B1C1-094F5660128D}"/>
              </a:ext>
            </a:extLst>
          </p:cNvPr>
          <p:cNvSpPr/>
          <p:nvPr/>
        </p:nvSpPr>
        <p:spPr>
          <a:xfrm>
            <a:off x="749999" y="4512112"/>
            <a:ext cx="7849252" cy="546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Turning data into insights through powerful Python </a:t>
            </a:r>
            <a:r>
              <a:rPr lang="en-US" sz="1458" err="1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visualisation</a:t>
            </a:r>
            <a:r>
              <a:rPr lang="en-US" sz="1458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libraries</a:t>
            </a:r>
            <a:endParaRPr lang="en-US" sz="1458">
              <a:solidFill>
                <a:srgbClr val="25274D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FECF3BB-3733-824B-A31B-4AABC8E2D6A0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9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E428881-0BB0-E72F-4D7B-7843FD8BDB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203" r="5203"/>
          <a:stretch/>
        </p:blipFill>
        <p:spPr>
          <a:prstGeom prst="roundRect">
            <a:avLst>
              <a:gd name="adj" fmla="val 8788"/>
            </a:avLst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A7C408-89CC-B70C-6FCB-18713B7BD0C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03335" y="2665379"/>
            <a:ext cx="4703320" cy="960416"/>
          </a:xfrm>
        </p:spPr>
        <p:txBody>
          <a:bodyPr/>
          <a:lstStyle/>
          <a:p>
            <a:pPr algn="l"/>
            <a:r>
              <a:rPr lang="en-US"/>
              <a:t>Create visual stories</a:t>
            </a:r>
          </a:p>
          <a:p>
            <a:pPr algn="l"/>
            <a:r>
              <a:rPr lang="en-US" b="0"/>
              <a:t>Transform raw numbers into visuals that drive understanding and action</a:t>
            </a:r>
            <a:endParaRPr lang="en-GB" b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E41766-B477-AAB5-2D3C-509F6E957E1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03335" y="3778986"/>
            <a:ext cx="4168745" cy="960416"/>
          </a:xfrm>
        </p:spPr>
        <p:txBody>
          <a:bodyPr/>
          <a:lstStyle/>
          <a:p>
            <a:pPr algn="l"/>
            <a:r>
              <a:rPr lang="en-US"/>
              <a:t>Enable exploratory analysis</a:t>
            </a:r>
          </a:p>
          <a:p>
            <a:pPr algn="l"/>
            <a:r>
              <a:rPr lang="en-US" b="0"/>
              <a:t>Use tools for pattern discovery and hypothesis generation</a:t>
            </a:r>
            <a:endParaRPr lang="en-GB" b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2CD200-E140-12A4-74D2-98E9E7D6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</a:t>
            </a:r>
            <a:r>
              <a:rPr lang="en-US" err="1"/>
              <a:t>Visualisation</a:t>
            </a:r>
            <a:r>
              <a:rPr lang="en-US"/>
              <a:t> with Matplotlib and Seaborn</a:t>
            </a:r>
            <a:br>
              <a:rPr lang="en-US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89FCDD3-F36E-42B7-C2A4-ABD2476E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Importance of Data Visualisation</a:t>
            </a:r>
            <a:br>
              <a:rPr lang="en-GB"/>
            </a:br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DAD25C-9DD5-CDB5-6B86-041492719C2D}"/>
              </a:ext>
            </a:extLst>
          </p:cNvPr>
          <p:cNvGrpSpPr/>
          <p:nvPr/>
        </p:nvGrpSpPr>
        <p:grpSpPr>
          <a:xfrm>
            <a:off x="3199630" y="1306286"/>
            <a:ext cx="5887220" cy="5224826"/>
            <a:chOff x="3199630" y="1306286"/>
            <a:chExt cx="5887220" cy="52248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7B36BC-8797-3BC1-5826-681654429676}"/>
                </a:ext>
              </a:extLst>
            </p:cNvPr>
            <p:cNvGrpSpPr/>
            <p:nvPr/>
          </p:nvGrpSpPr>
          <p:grpSpPr>
            <a:xfrm>
              <a:off x="3199630" y="1306286"/>
              <a:ext cx="5887220" cy="5224826"/>
              <a:chOff x="3313957" y="1306286"/>
              <a:chExt cx="5887220" cy="522482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E135B62-24F6-90D8-4EEE-DB22064D52DC}"/>
                  </a:ext>
                </a:extLst>
              </p:cNvPr>
              <p:cNvSpPr/>
              <p:nvPr/>
            </p:nvSpPr>
            <p:spPr>
              <a:xfrm>
                <a:off x="3313957" y="1306286"/>
                <a:ext cx="2836469" cy="2578608"/>
              </a:xfrm>
              <a:prstGeom prst="round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91B701-EC57-9F0F-3AD5-F02BB2B41BC0}"/>
                  </a:ext>
                </a:extLst>
              </p:cNvPr>
              <p:cNvSpPr txBox="1"/>
              <p:nvPr/>
            </p:nvSpPr>
            <p:spPr>
              <a:xfrm>
                <a:off x="3368382" y="2352675"/>
                <a:ext cx="27276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Convert complex datasets into easily interpretable visuals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02702A-0D04-B076-124A-96CBD4502CE1}"/>
                  </a:ext>
                </a:extLst>
              </p:cNvPr>
              <p:cNvSpPr txBox="1"/>
              <p:nvPr/>
            </p:nvSpPr>
            <p:spPr>
              <a:xfrm>
                <a:off x="3781105" y="2015938"/>
                <a:ext cx="1902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Clarify data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78FE24F-24C9-19C2-A7DF-A3FAA8EB8858}"/>
                  </a:ext>
                </a:extLst>
              </p:cNvPr>
              <p:cNvSpPr/>
              <p:nvPr/>
            </p:nvSpPr>
            <p:spPr>
              <a:xfrm>
                <a:off x="6270229" y="1306287"/>
                <a:ext cx="2836469" cy="2579913"/>
              </a:xfrm>
              <a:prstGeom prst="roundRect">
                <a:avLst/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861D3B-E31D-353A-7A15-4C23D1E00A09}"/>
                  </a:ext>
                </a:extLst>
              </p:cNvPr>
              <p:cNvSpPr txBox="1"/>
              <p:nvPr/>
            </p:nvSpPr>
            <p:spPr>
              <a:xfrm>
                <a:off x="6270229" y="2372864"/>
                <a:ext cx="286179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Present findings clearly to stakeholders for better understanding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D81A6B-0424-5094-559E-4C6D569BC96C}"/>
                  </a:ext>
                </a:extLst>
              </p:cNvPr>
              <p:cNvSpPr txBox="1"/>
              <p:nvPr/>
            </p:nvSpPr>
            <p:spPr>
              <a:xfrm>
                <a:off x="6175749" y="2011474"/>
                <a:ext cx="3025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Communicate insights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700910E-6348-4114-6E31-5A2D9C71AFD0}"/>
                  </a:ext>
                </a:extLst>
              </p:cNvPr>
              <p:cNvSpPr/>
              <p:nvPr/>
            </p:nvSpPr>
            <p:spPr>
              <a:xfrm>
                <a:off x="3313957" y="3952504"/>
                <a:ext cx="2836469" cy="2578608"/>
              </a:xfrm>
              <a:prstGeom prst="roundRect">
                <a:avLst/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C95E79-9966-DCBA-3475-5D28C1B81FA1}"/>
                  </a:ext>
                </a:extLst>
              </p:cNvPr>
              <p:cNvSpPr txBox="1"/>
              <p:nvPr/>
            </p:nvSpPr>
            <p:spPr>
              <a:xfrm>
                <a:off x="3324752" y="5067570"/>
                <a:ext cx="285099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Identify trends, outliers and hidden relationships in the data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074EC5-5A53-6DD5-3FAA-EC8F4158CED1}"/>
                  </a:ext>
                </a:extLst>
              </p:cNvPr>
              <p:cNvSpPr txBox="1"/>
              <p:nvPr/>
            </p:nvSpPr>
            <p:spPr>
              <a:xfrm>
                <a:off x="3444555" y="4715892"/>
                <a:ext cx="2575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Discover patterns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E486D4B-6552-47FD-784D-888C699299F3}"/>
                  </a:ext>
                </a:extLst>
              </p:cNvPr>
              <p:cNvSpPr/>
              <p:nvPr/>
            </p:nvSpPr>
            <p:spPr>
              <a:xfrm>
                <a:off x="6270229" y="3952504"/>
                <a:ext cx="2836469" cy="2578608"/>
              </a:xfrm>
              <a:prstGeom prst="roundRect">
                <a:avLst/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94B2A5-4AE3-ABFF-9FD6-6C0CED4AC3B4}"/>
                  </a:ext>
                </a:extLst>
              </p:cNvPr>
              <p:cNvSpPr txBox="1"/>
              <p:nvPr/>
            </p:nvSpPr>
            <p:spPr>
              <a:xfrm>
                <a:off x="6359074" y="5083910"/>
                <a:ext cx="268252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Provide actionable insights to guide data-driven choices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A504C4-2449-93A9-AFC9-526EC73A92EB}"/>
                  </a:ext>
                </a:extLst>
              </p:cNvPr>
              <p:cNvSpPr txBox="1"/>
              <p:nvPr/>
            </p:nvSpPr>
            <p:spPr>
              <a:xfrm>
                <a:off x="6344584" y="4715892"/>
                <a:ext cx="26877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b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Inform decisions</a:t>
                </a:r>
              </a:p>
            </p:txBody>
          </p:sp>
        </p:grp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15EBE68-D6C6-4283-5D17-6B12581E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84791" y="1438159"/>
              <a:ext cx="564917" cy="518195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6DA6E68-2F0D-F72C-24BE-9A592024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9307" y="1432851"/>
              <a:ext cx="588986" cy="600312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E4472E9-7A3E-C3AB-0C32-ADDE33A1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34546" y="4051513"/>
              <a:ext cx="665407" cy="621875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89B4D3C7-5F35-F32F-6227-0AB275DF3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97274" y="3993817"/>
              <a:ext cx="693050" cy="622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4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E39E3BD-B409-1154-800C-A0BC7947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 to Matplotlib</a:t>
            </a:r>
            <a:br>
              <a:rPr lang="en-GB"/>
            </a:b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6FF1DBA-E8B2-6A10-A21E-00BBAC196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Core 2D Plotting Library for Static, Animated and Interactive Visuals</a:t>
            </a:r>
            <a:endParaRPr lang="en-GB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DF783D8D-1FA8-8C68-0CD0-25A23D5524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637" b="18637"/>
          <a:stretch>
            <a:fillRect/>
          </a:stretch>
        </p:blipFill>
        <p:spPr>
          <a:xfrm>
            <a:off x="749300" y="2098675"/>
            <a:ext cx="5357813" cy="3360738"/>
          </a:xfrm>
          <a:prstGeom prst="round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5A9CCEE-615B-3232-0AA1-E75D99C97F8D}"/>
              </a:ext>
            </a:extLst>
          </p:cNvPr>
          <p:cNvGrpSpPr/>
          <p:nvPr/>
        </p:nvGrpSpPr>
        <p:grpSpPr>
          <a:xfrm>
            <a:off x="6435090" y="2686050"/>
            <a:ext cx="4956810" cy="1057964"/>
            <a:chOff x="1901372" y="1330886"/>
            <a:chExt cx="4570967" cy="10579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5FD1CC-735C-DAF5-9570-C56698DDF805}"/>
                </a:ext>
              </a:extLst>
            </p:cNvPr>
            <p:cNvGrpSpPr/>
            <p:nvPr/>
          </p:nvGrpSpPr>
          <p:grpSpPr>
            <a:xfrm>
              <a:off x="1901372" y="1330886"/>
              <a:ext cx="4570967" cy="1057964"/>
              <a:chOff x="1234865" y="1792106"/>
              <a:chExt cx="4570967" cy="105796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493D4A9-356D-AD52-60BE-87B9033A0EC4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457096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D2924-0AB2-7911-CC43-4FBAA16DF718}"/>
                  </a:ext>
                </a:extLst>
              </p:cNvPr>
              <p:cNvSpPr txBox="1"/>
              <p:nvPr/>
            </p:nvSpPr>
            <p:spPr>
              <a:xfrm>
                <a:off x="1839023" y="1843256"/>
                <a:ext cx="33109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Comprehensive control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E07202-A81C-F874-0002-F2D04AC6DFC1}"/>
                  </a:ext>
                </a:extLst>
              </p:cNvPr>
              <p:cNvSpPr txBox="1"/>
              <p:nvPr/>
            </p:nvSpPr>
            <p:spPr>
              <a:xfrm>
                <a:off x="1839024" y="2144592"/>
                <a:ext cx="36271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err="1">
                    <a:solidFill>
                      <a:schemeClr val="bg1"/>
                    </a:solidFill>
                  </a:rPr>
                  <a:t>Customise</a:t>
                </a:r>
                <a:r>
                  <a:rPr lang="en-US">
                    <a:solidFill>
                      <a:schemeClr val="bg1"/>
                    </a:solidFill>
                  </a:rPr>
                  <a:t> every aspect of plots precisely</a:t>
                </a:r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Freeform 45">
              <a:extLst>
                <a:ext uri="{FF2B5EF4-FFF2-40B4-BE49-F238E27FC236}">
                  <a16:creationId xmlns:a16="http://schemas.microsoft.com/office/drawing/2014/main" id="{641B24C0-2C78-1C07-876E-87BA2BACE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528AC8-5F44-50A2-132D-DC8BAE76F277}"/>
              </a:ext>
            </a:extLst>
          </p:cNvPr>
          <p:cNvGrpSpPr/>
          <p:nvPr/>
        </p:nvGrpSpPr>
        <p:grpSpPr>
          <a:xfrm>
            <a:off x="6435090" y="3981450"/>
            <a:ext cx="4956810" cy="1057964"/>
            <a:chOff x="1901372" y="1330886"/>
            <a:chExt cx="4570967" cy="10579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1DB460-B430-673C-06E4-B72B0D939EFA}"/>
                </a:ext>
              </a:extLst>
            </p:cNvPr>
            <p:cNvGrpSpPr/>
            <p:nvPr/>
          </p:nvGrpSpPr>
          <p:grpSpPr>
            <a:xfrm>
              <a:off x="1901372" y="1330886"/>
              <a:ext cx="4570967" cy="1057964"/>
              <a:chOff x="1234865" y="1792106"/>
              <a:chExt cx="4570967" cy="105796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B64E0DB-B76A-A52F-0D7B-8480ED9DCE92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457096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7250FE-9F27-18EE-3188-A3C145ECAF63}"/>
                  </a:ext>
                </a:extLst>
              </p:cNvPr>
              <p:cNvSpPr txBox="1"/>
              <p:nvPr/>
            </p:nvSpPr>
            <p:spPr>
              <a:xfrm>
                <a:off x="1839024" y="1835998"/>
                <a:ext cx="2182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  <a:cs typeface="Arial" panose="020B0604020202020204" pitchFamily="34" charset="0"/>
                  </a:rPr>
                  <a:t>Versatile output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4C42B0-186A-41D4-65EA-7F08D6FF71E5}"/>
                  </a:ext>
                </a:extLst>
              </p:cNvPr>
              <p:cNvSpPr txBox="1"/>
              <p:nvPr/>
            </p:nvSpPr>
            <p:spPr>
              <a:xfrm>
                <a:off x="1839024" y="2137334"/>
                <a:ext cx="37911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>
                    <a:solidFill>
                      <a:schemeClr val="bg1"/>
                    </a:solidFill>
                  </a:rPr>
                  <a:t>Create static images, animations and interactive visualisations</a:t>
                </a:r>
              </a:p>
            </p:txBody>
          </p:sp>
        </p:grpSp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A74E16B3-3510-0693-B12E-0F2A22C7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56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C4AA583-FD6E-6E5B-A41A-82BAF99B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Matplotlib</a:t>
            </a:r>
            <a:br>
              <a:rPr lang="en-GB"/>
            </a:br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60320-0F2B-2FB0-D37B-A5C70ED51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Key Functionalities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6CC51F-40CF-437F-34AD-901B5550D7D8}"/>
              </a:ext>
            </a:extLst>
          </p:cNvPr>
          <p:cNvGrpSpPr/>
          <p:nvPr/>
        </p:nvGrpSpPr>
        <p:grpSpPr>
          <a:xfrm>
            <a:off x="3199630" y="1531574"/>
            <a:ext cx="5887220" cy="5224826"/>
            <a:chOff x="3199630" y="1531574"/>
            <a:chExt cx="5887220" cy="52248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0D4463-A7EB-E381-E160-26FC36D03600}"/>
                </a:ext>
              </a:extLst>
            </p:cNvPr>
            <p:cNvGrpSpPr/>
            <p:nvPr/>
          </p:nvGrpSpPr>
          <p:grpSpPr>
            <a:xfrm>
              <a:off x="3199630" y="1531574"/>
              <a:ext cx="5887220" cy="5224826"/>
              <a:chOff x="3199630" y="1531574"/>
              <a:chExt cx="5887220" cy="522482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E364ACE-3F3B-A0F2-3C77-5411081ADE8F}"/>
                  </a:ext>
                </a:extLst>
              </p:cNvPr>
              <p:cNvGrpSpPr/>
              <p:nvPr/>
            </p:nvGrpSpPr>
            <p:grpSpPr>
              <a:xfrm>
                <a:off x="3199630" y="1531574"/>
                <a:ext cx="5887220" cy="5224826"/>
                <a:chOff x="3199630" y="1531574"/>
                <a:chExt cx="5887220" cy="522482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3F09A44-9473-4A58-258C-85EE78E4245C}"/>
                    </a:ext>
                  </a:extLst>
                </p:cNvPr>
                <p:cNvGrpSpPr/>
                <p:nvPr/>
              </p:nvGrpSpPr>
              <p:grpSpPr>
                <a:xfrm>
                  <a:off x="3199630" y="1531574"/>
                  <a:ext cx="5887220" cy="5224826"/>
                  <a:chOff x="3199630" y="1531574"/>
                  <a:chExt cx="5887220" cy="5224826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019266BF-912C-CB88-ED62-3E7B9D87AD55}"/>
                      </a:ext>
                    </a:extLst>
                  </p:cNvPr>
                  <p:cNvGrpSpPr/>
                  <p:nvPr/>
                </p:nvGrpSpPr>
                <p:grpSpPr>
                  <a:xfrm>
                    <a:off x="3199630" y="1531574"/>
                    <a:ext cx="5887220" cy="5224826"/>
                    <a:chOff x="3313957" y="1306286"/>
                    <a:chExt cx="5887220" cy="5224826"/>
                  </a:xfrm>
                </p:grpSpPr>
                <p:sp>
                  <p:nvSpPr>
                    <p:cNvPr id="9" name="Rectangle: Rounded Corners 8">
                      <a:extLst>
                        <a:ext uri="{FF2B5EF4-FFF2-40B4-BE49-F238E27FC236}">
                          <a16:creationId xmlns:a16="http://schemas.microsoft.com/office/drawing/2014/main" id="{F6D2DCDC-B265-1864-AC2F-7F5303801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3957" y="1306286"/>
                      <a:ext cx="2836469" cy="2578608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582BB09B-F542-B4E9-351D-09CBECC51C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8382" y="2634377"/>
                      <a:ext cx="2727618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Show trends over time and continuous relationships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BE6343E8-4C7E-5215-6315-B19AD4EA47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81105" y="2297640"/>
                      <a:ext cx="19021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Line plots</a:t>
                      </a:r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D6DCDC27-3C8E-6E94-65D9-9DB228D7C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0229" y="1306287"/>
                      <a:ext cx="2836469" cy="2579913"/>
                    </a:xfrm>
                    <a:prstGeom prst="round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6F2D04F-AB28-A609-4981-A044DB30B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6899" y="2690364"/>
                      <a:ext cx="2403128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Compare categorical data across groups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AB283B7-8166-C05A-141B-F9BDB4B769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75749" y="2354374"/>
                      <a:ext cx="30254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Bar charts</a:t>
                      </a:r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534D3784-68CB-DEF9-B505-B59667AF4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3957" y="3952504"/>
                      <a:ext cx="2836469" cy="2578608"/>
                    </a:xfrm>
                    <a:prstGeom prst="roundRect">
                      <a:avLst/>
                    </a:prstGeom>
                    <a:solidFill>
                      <a:srgbClr val="29648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509A173-E598-FEE5-AF0F-42BF048785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605" y="5308870"/>
                      <a:ext cx="2537172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Display data distributions and value frequencies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C9FAC2E-080D-AB1D-32B8-B354B922AA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555" y="4957192"/>
                      <a:ext cx="257527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Histograms</a:t>
                      </a:r>
                    </a:p>
                  </p:txBody>
                </p:sp>
                <p:sp>
                  <p:nvSpPr>
                    <p:cNvPr id="21" name="Rectangle: Rounded Corners 20">
                      <a:extLst>
                        <a:ext uri="{FF2B5EF4-FFF2-40B4-BE49-F238E27FC236}">
                          <a16:creationId xmlns:a16="http://schemas.microsoft.com/office/drawing/2014/main" id="{CB3C25A1-F6EC-DB8C-FFFF-3824F66FA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0229" y="3952504"/>
                      <a:ext cx="2836469" cy="2578608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EF1E8B3-C6F0-9B95-3C52-6BB73607E9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47199" y="5266660"/>
                      <a:ext cx="2682528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Analyse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relationships between two continuous variables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F27FB92-B325-EE28-0990-DD5E318F64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44584" y="4969892"/>
                      <a:ext cx="26877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Scatter plots</a:t>
                      </a:r>
                    </a:p>
                  </p:txBody>
                </p:sp>
              </p:grpSp>
              <p:pic>
                <p:nvPicPr>
                  <p:cNvPr id="25" name="Graphic 24">
                    <a:extLst>
                      <a:ext uri="{FF2B5EF4-FFF2-40B4-BE49-F238E27FC236}">
                        <a16:creationId xmlns:a16="http://schemas.microsoft.com/office/drawing/2014/main" id="{694D037D-C2B3-E9CA-ED80-A4B2B9707D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1726" y="1798409"/>
                    <a:ext cx="672663" cy="6703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0113DA41-555E-AA2B-0CE9-031A02E0C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1343" y="1905000"/>
                  <a:ext cx="692115" cy="690402"/>
                </a:xfrm>
                <a:prstGeom prst="rect">
                  <a:avLst/>
                </a:prstGeom>
              </p:spPr>
            </p:pic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31FB8A4-5ACC-E7E5-ABA8-F2D59231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82842" y="4546681"/>
                <a:ext cx="679917" cy="609438"/>
              </a:xfrm>
              <a:prstGeom prst="rect">
                <a:avLst/>
              </a:prstGeom>
            </p:spPr>
          </p:pic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1977D8D-7A14-3C98-3E30-D0B8FC6F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0134" y="4608360"/>
              <a:ext cx="576642" cy="587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3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998D-B655-1AD7-84A5-F8583A71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id="{6A800305-1CB4-D8DA-22B2-9C434D2F2B08}"/>
              </a:ext>
            </a:extLst>
          </p:cNvPr>
          <p:cNvSpPr txBox="1">
            <a:spLocks/>
          </p:cNvSpPr>
          <p:nvPr/>
        </p:nvSpPr>
        <p:spPr>
          <a:xfrm>
            <a:off x="749998" y="490685"/>
            <a:ext cx="10622083" cy="540674"/>
          </a:xfrm>
          <a:prstGeom prst="rect">
            <a:avLst/>
          </a:prstGeom>
        </p:spPr>
        <p:txBody>
          <a:bodyPr/>
          <a:lstStyle>
            <a:lvl1pPr marL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>
                <a:solidFill>
                  <a:srgbClr val="25274D"/>
                </a:solidFill>
                <a:latin typeface="Montserrat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Importance of Error Handling in Python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EA582A-A186-6695-7EBA-A70F28AF2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59622"/>
              </p:ext>
            </p:extLst>
          </p:nvPr>
        </p:nvGraphicFramePr>
        <p:xfrm>
          <a:off x="2260600" y="2708123"/>
          <a:ext cx="8128000" cy="1709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749149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0391083"/>
                    </a:ext>
                  </a:extLst>
                </a:gridCol>
              </a:tblGrid>
              <a:tr h="7948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527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E9C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613254"/>
                  </a:ext>
                </a:extLst>
              </a:tr>
              <a:tr h="79489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25274D"/>
                          </a:solidFill>
                          <a:latin typeface="Montserrat" panose="00000500000000000000" pitchFamily="2" charset="0"/>
                          <a:ea typeface="Montserrat Bold" pitchFamily="34" charset="-122"/>
                          <a:cs typeface="Montserrat Bold" pitchFamily="34" charset="-120"/>
                        </a:rPr>
                        <a:t>Program crashes abruptly, frustrating users and risking data loss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rgbClr val="25274D"/>
                          </a:solidFill>
                          <a:latin typeface="Montserrat" panose="00000500000000000000" pitchFamily="2" charset="0"/>
                          <a:ea typeface="Montserrat Bold" pitchFamily="34" charset="-122"/>
                          <a:cs typeface="Montserrat Bold" pitchFamily="34" charset="-120"/>
                        </a:rPr>
                        <a:t>Program responds gracefully, provides feedback and continues running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991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3F6957-14ED-536F-F88A-7C8E7353219E}"/>
              </a:ext>
            </a:extLst>
          </p:cNvPr>
          <p:cNvSpPr txBox="1"/>
          <p:nvPr/>
        </p:nvSpPr>
        <p:spPr>
          <a:xfrm>
            <a:off x="3135923" y="2899899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chemeClr val="bg1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Without Handling</a:t>
            </a:r>
            <a:endParaRPr lang="en-US" sz="18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BF7CD-790E-1311-9D22-C586C6EABA36}"/>
              </a:ext>
            </a:extLst>
          </p:cNvPr>
          <p:cNvSpPr txBox="1"/>
          <p:nvPr/>
        </p:nvSpPr>
        <p:spPr>
          <a:xfrm>
            <a:off x="7145216" y="2899899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>
                <a:solidFill>
                  <a:schemeClr val="bg1"/>
                </a:solidFill>
                <a:latin typeface="Montserrat" panose="00000500000000000000" pitchFamily="2" charset="0"/>
                <a:ea typeface="Montserrat Bold" pitchFamily="34" charset="-122"/>
                <a:cs typeface="Montserrat Bold" pitchFamily="34" charset="-120"/>
              </a:rPr>
              <a:t>With Handling</a:t>
            </a:r>
          </a:p>
        </p:txBody>
      </p:sp>
    </p:spTree>
    <p:extLst>
      <p:ext uri="{BB962C8B-B14F-4D97-AF65-F5344CB8AC3E}">
        <p14:creationId xmlns:p14="http://schemas.microsoft.com/office/powerpoint/2010/main" val="42633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598DC19-C860-D8A6-6E94-9DEA3577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 to Seaborn</a:t>
            </a:r>
            <a:br>
              <a:rPr lang="en-GB"/>
            </a:br>
            <a:endParaRPr lang="en-GB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4E1D83-B787-EC42-55B5-32EF9520383E}"/>
              </a:ext>
            </a:extLst>
          </p:cNvPr>
          <p:cNvGrpSpPr/>
          <p:nvPr/>
        </p:nvGrpSpPr>
        <p:grpSpPr>
          <a:xfrm>
            <a:off x="782642" y="1771650"/>
            <a:ext cx="10556794" cy="3314700"/>
            <a:chOff x="779711" y="1629228"/>
            <a:chExt cx="10556794" cy="33147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016CD7-53DA-2BC7-6F7F-539F09C97CA6}"/>
                </a:ext>
              </a:extLst>
            </p:cNvPr>
            <p:cNvGrpSpPr/>
            <p:nvPr/>
          </p:nvGrpSpPr>
          <p:grpSpPr>
            <a:xfrm>
              <a:off x="779711" y="1629228"/>
              <a:ext cx="10556794" cy="3314700"/>
              <a:chOff x="779711" y="1629228"/>
              <a:chExt cx="10556794" cy="33147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3E351C6-7BF6-6E25-AB83-1A25A9519DDF}"/>
                  </a:ext>
                </a:extLst>
              </p:cNvPr>
              <p:cNvGrpSpPr/>
              <p:nvPr/>
            </p:nvGrpSpPr>
            <p:grpSpPr>
              <a:xfrm>
                <a:off x="779711" y="1629228"/>
                <a:ext cx="10556794" cy="3314700"/>
                <a:chOff x="779711" y="1629228"/>
                <a:chExt cx="10556794" cy="331470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413A16C-6BB2-1180-0710-44962AB9D418}"/>
                    </a:ext>
                  </a:extLst>
                </p:cNvPr>
                <p:cNvGrpSpPr/>
                <p:nvPr/>
              </p:nvGrpSpPr>
              <p:grpSpPr>
                <a:xfrm>
                  <a:off x="779711" y="1629228"/>
                  <a:ext cx="10556794" cy="3314700"/>
                  <a:chOff x="779711" y="1629228"/>
                  <a:chExt cx="10556794" cy="3314700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351813FB-523A-D92E-D1C3-7B85F89A79D8}"/>
                      </a:ext>
                    </a:extLst>
                  </p:cNvPr>
                  <p:cNvGrpSpPr/>
                  <p:nvPr/>
                </p:nvGrpSpPr>
                <p:grpSpPr>
                  <a:xfrm>
                    <a:off x="779711" y="1629228"/>
                    <a:ext cx="10556794" cy="3314700"/>
                    <a:chOff x="881311" y="2057400"/>
                    <a:chExt cx="10556794" cy="3314700"/>
                  </a:xfrm>
                </p:grpSpPr>
                <p:sp>
                  <p:nvSpPr>
                    <p:cNvPr id="5" name="Rectangle: Top Corners Rounded 4">
                      <a:extLst>
                        <a:ext uri="{FF2B5EF4-FFF2-40B4-BE49-F238E27FC236}">
                          <a16:creationId xmlns:a16="http://schemas.microsoft.com/office/drawing/2014/main" id="{9E286512-D339-29AF-C9F6-87AC49B0660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574457" y="2057401"/>
                      <a:ext cx="2461370" cy="1237344"/>
                    </a:xfrm>
                    <a:prstGeom prst="round2Same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133"/>
                    </a:p>
                  </p:txBody>
                </p:sp>
                <p:sp>
                  <p:nvSpPr>
                    <p:cNvPr id="6" name="Rectangle: Top Corners Rounded 5">
                      <a:extLst>
                        <a:ext uri="{FF2B5EF4-FFF2-40B4-BE49-F238E27FC236}">
                          <a16:creationId xmlns:a16="http://schemas.microsoft.com/office/drawing/2014/main" id="{180E4799-87FE-198E-26F9-4F977929571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81311" y="2057401"/>
                      <a:ext cx="2461370" cy="1237344"/>
                    </a:xfrm>
                    <a:prstGeom prst="round2Same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133"/>
                    </a:p>
                  </p:txBody>
                </p: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D9900C87-22D9-55C5-8981-458F5BB0DA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1311" y="2057400"/>
                      <a:ext cx="10556794" cy="3314700"/>
                      <a:chOff x="881311" y="2057400"/>
                      <a:chExt cx="10556794" cy="3314700"/>
                    </a:xfrm>
                  </p:grpSpPr>
                  <p:sp>
                    <p:nvSpPr>
                      <p:cNvPr id="13" name="Rectangle: Top Corners Rounded 12">
                        <a:extLst>
                          <a:ext uri="{FF2B5EF4-FFF2-40B4-BE49-F238E27FC236}">
                            <a16:creationId xmlns:a16="http://schemas.microsoft.com/office/drawing/2014/main" id="{DE4617FA-7E20-1F47-437C-41A535E36C29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283598" y="2057400"/>
                        <a:ext cx="2461370" cy="1237344"/>
                      </a:xfrm>
                      <a:prstGeom prst="round2SameRect">
                        <a:avLst/>
                      </a:prstGeom>
                      <a:solidFill>
                        <a:srgbClr val="29648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133"/>
                      </a:p>
                    </p:txBody>
                  </p:sp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E9DA205E-B64D-2DD8-E17C-1279C4644C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1311" y="2057402"/>
                        <a:ext cx="10556794" cy="3314698"/>
                        <a:chOff x="353472" y="2057402"/>
                        <a:chExt cx="11612473" cy="3314698"/>
                      </a:xfrm>
                    </p:grpSpPr>
                    <p:grpSp>
                      <p:nvGrpSpPr>
                        <p:cNvPr id="26" name="Group 25">
                          <a:extLst>
                            <a:ext uri="{FF2B5EF4-FFF2-40B4-BE49-F238E27FC236}">
                              <a16:creationId xmlns:a16="http://schemas.microsoft.com/office/drawing/2014/main" id="{C5D373EB-8F7B-4F32-32B2-5891088C8D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3472" y="2916475"/>
                          <a:ext cx="2725090" cy="2455625"/>
                          <a:chOff x="1082813" y="2916475"/>
                          <a:chExt cx="2390774" cy="2455625"/>
                        </a:xfrm>
                      </p:grpSpPr>
                      <p:sp>
                        <p:nvSpPr>
                          <p:cNvPr id="44" name="TextBox 43">
                            <a:extLst>
                              <a:ext uri="{FF2B5EF4-FFF2-40B4-BE49-F238E27FC236}">
                                <a16:creationId xmlns:a16="http://schemas.microsoft.com/office/drawing/2014/main" id="{8A3BA995-4D27-9260-E92A-BEF66A0A5E1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97249" y="2916475"/>
                            <a:ext cx="2161901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600" b="1">
                                <a:solidFill>
                                  <a:schemeClr val="bg1"/>
                                </a:solidFill>
                              </a:rPr>
                              <a:t>Built on Matplotlib</a:t>
                            </a:r>
                          </a:p>
                        </p:txBody>
                      </p:sp>
                      <p:grpSp>
                        <p:nvGrpSpPr>
                          <p:cNvPr id="45" name="Group 44">
                            <a:extLst>
                              <a:ext uri="{FF2B5EF4-FFF2-40B4-BE49-F238E27FC236}">
                                <a16:creationId xmlns:a16="http://schemas.microsoft.com/office/drawing/2014/main" id="{17127714-B8AC-14D8-2E53-14773CDBD35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2813" y="3290772"/>
                            <a:ext cx="2390774" cy="2081328"/>
                            <a:chOff x="793061" y="2436741"/>
                            <a:chExt cx="1793081" cy="1560996"/>
                          </a:xfrm>
                        </p:grpSpPr>
                        <p:sp>
                          <p:nvSpPr>
                            <p:cNvPr id="46" name="Round Same Side Corner Rectangle 43">
                              <a:extLst>
                                <a:ext uri="{FF2B5EF4-FFF2-40B4-BE49-F238E27FC236}">
                                  <a16:creationId xmlns:a16="http://schemas.microsoft.com/office/drawing/2014/main" id="{9C59624B-3DDA-61D1-6A7C-D6390D345DE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793061" y="2436741"/>
                              <a:ext cx="1793081" cy="1560996"/>
                            </a:xfrm>
                            <a:prstGeom prst="round2SameRect">
                              <a:avLst>
                                <a:gd name="adj1" fmla="val 8813"/>
                                <a:gd name="adj2" fmla="val 0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latin typeface="Montserrat" panose="00000500000000000000" pitchFamily="50" charset="0"/>
                              </a:endParaRPr>
                            </a:p>
                          </p:txBody>
                        </p:sp>
                        <p:sp>
                          <p:nvSpPr>
                            <p:cNvPr id="47" name="Text Placeholder 3">
                              <a:extLst>
                                <a:ext uri="{FF2B5EF4-FFF2-40B4-BE49-F238E27FC236}">
                                  <a16:creationId xmlns:a16="http://schemas.microsoft.com/office/drawing/2014/main" id="{6231E86E-E1E9-BF22-F717-07A508BAFB57}"/>
                                </a:ext>
                              </a:extLst>
                            </p:cNvPr>
                            <p:cNvSpPr txBox="1">
                              <a:spLocks/>
                            </p:cNvSpPr>
                            <p:nvPr/>
                          </p:nvSpPr>
                          <p:spPr>
                            <a:xfrm>
                              <a:off x="908816" y="2697866"/>
                              <a:ext cx="1545359" cy="830997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 lIns="0" tIns="0" rIns="0" bIns="0" anchor="t" anchorCtr="0">
                              <a:spAutoFit/>
                            </a:bodyPr>
                            <a:lstStyle>
                              <a:lvl1pPr marL="0" indent="0" algn="ctr">
                                <a:buNone/>
                                <a:defRPr sz="1600" baseline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</a:defRPr>
                              </a:lvl1pPr>
                              <a:lvl2pPr marL="457200" indent="0">
                                <a:buNone/>
                                <a:defRPr sz="1200"/>
                              </a:lvl2pPr>
                              <a:lvl3pPr marL="914400" indent="0">
                                <a:buNone/>
                                <a:defRPr sz="1000"/>
                              </a:lvl3pPr>
                              <a:lvl4pPr marL="1371600" indent="0">
                                <a:buNone/>
                                <a:defRPr sz="900"/>
                              </a:lvl4pPr>
                              <a:lvl5pPr marL="1828800" indent="0">
                                <a:buNone/>
                                <a:defRPr sz="900"/>
                              </a:lvl5pPr>
                              <a:lvl6pPr marL="2286000" indent="0">
                                <a:buNone/>
                                <a:defRPr sz="900"/>
                              </a:lvl6pPr>
                              <a:lvl7pPr marL="2743200" indent="0">
                                <a:buNone/>
                                <a:defRPr sz="900"/>
                              </a:lvl7pPr>
                              <a:lvl8pPr marL="3200400" indent="0">
                                <a:buNone/>
                                <a:defRPr sz="900"/>
                              </a:lvl8pPr>
                              <a:lvl9pPr marL="3657600" indent="0">
                                <a:buNone/>
                                <a:defRPr sz="900"/>
                              </a:lvl9pPr>
                            </a:lstStyle>
                            <a:p>
                              <a:r>
                                <a:rPr lang="en-GB" sz="1800">
                                  <a:solidFill>
                                    <a:srgbClr val="25274D"/>
                                  </a:solidFill>
                                </a:rPr>
                                <a:t>Leverages Matplotlib while offering a simpler, user-friendly API</a:t>
                              </a:r>
                            </a:p>
                          </p:txBody>
                        </p:sp>
                      </p:grpSp>
                    </p:grpSp>
                    <p:grpSp>
                      <p:nvGrpSpPr>
                        <p:cNvPr id="27" name="Group 26">
                          <a:extLst>
                            <a:ext uri="{FF2B5EF4-FFF2-40B4-BE49-F238E27FC236}">
                              <a16:creationId xmlns:a16="http://schemas.microsoft.com/office/drawing/2014/main" id="{F3E4B75B-23F5-B8A9-F427-EB52517C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15933" y="2916475"/>
                          <a:ext cx="2725090" cy="2455625"/>
                          <a:chOff x="1082813" y="2916475"/>
                          <a:chExt cx="2390774" cy="2455625"/>
                        </a:xfrm>
                      </p:grpSpPr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BD8C4960-8EC5-C520-A547-3E8421D1A7E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274459" y="2916475"/>
                            <a:ext cx="2007480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600" b="1">
                                <a:solidFill>
                                  <a:schemeClr val="bg1"/>
                                </a:solidFill>
                              </a:rPr>
                              <a:t>Beautiful defaults</a:t>
                            </a:r>
                          </a:p>
                        </p:txBody>
                      </p:sp>
                      <p:grpSp>
                        <p:nvGrpSpPr>
                          <p:cNvPr id="41" name="Group 40">
                            <a:extLst>
                              <a:ext uri="{FF2B5EF4-FFF2-40B4-BE49-F238E27FC236}">
                                <a16:creationId xmlns:a16="http://schemas.microsoft.com/office/drawing/2014/main" id="{E05DD2C1-EBED-9D94-EA21-5194CBE76E7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2813" y="3290772"/>
                            <a:ext cx="2390774" cy="2081328"/>
                            <a:chOff x="793061" y="2436741"/>
                            <a:chExt cx="1793081" cy="1560996"/>
                          </a:xfrm>
                        </p:grpSpPr>
                        <p:sp>
                          <p:nvSpPr>
                            <p:cNvPr id="42" name="Round Same Side Corner Rectangle 43">
                              <a:extLst>
                                <a:ext uri="{FF2B5EF4-FFF2-40B4-BE49-F238E27FC236}">
                                  <a16:creationId xmlns:a16="http://schemas.microsoft.com/office/drawing/2014/main" id="{F78D226C-DD59-B54F-3BF8-929DF73465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793061" y="2436741"/>
                              <a:ext cx="1793081" cy="1560996"/>
                            </a:xfrm>
                            <a:prstGeom prst="round2SameRect">
                              <a:avLst>
                                <a:gd name="adj1" fmla="val 8813"/>
                                <a:gd name="adj2" fmla="val 0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latin typeface="Montserrat" panose="00000500000000000000" pitchFamily="50" charset="0"/>
                              </a:endParaRPr>
                            </a:p>
                          </p:txBody>
                        </p:sp>
                        <p:sp>
                          <p:nvSpPr>
                            <p:cNvPr id="43" name="Text Placeholder 3">
                              <a:extLst>
                                <a:ext uri="{FF2B5EF4-FFF2-40B4-BE49-F238E27FC236}">
                                  <a16:creationId xmlns:a16="http://schemas.microsoft.com/office/drawing/2014/main" id="{CD1A1559-9D9E-BEB2-DE18-BCAC159559C9}"/>
                                </a:ext>
                              </a:extLst>
                            </p:cNvPr>
                            <p:cNvSpPr txBox="1">
                              <a:spLocks/>
                            </p:cNvSpPr>
                            <p:nvPr/>
                          </p:nvSpPr>
                          <p:spPr>
                            <a:xfrm>
                              <a:off x="942255" y="2697866"/>
                              <a:ext cx="1478481" cy="830997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 lIns="0" tIns="0" rIns="0" bIns="0" anchor="t" anchorCtr="0">
                              <a:spAutoFit/>
                            </a:bodyPr>
                            <a:lstStyle>
                              <a:lvl1pPr marL="0" indent="0" algn="ctr">
                                <a:buNone/>
                                <a:defRPr sz="1600" baseline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</a:defRPr>
                              </a:lvl1pPr>
                              <a:lvl2pPr marL="457200" indent="0">
                                <a:buNone/>
                                <a:defRPr sz="1200"/>
                              </a:lvl2pPr>
                              <a:lvl3pPr marL="914400" indent="0">
                                <a:buNone/>
                                <a:defRPr sz="1000"/>
                              </a:lvl3pPr>
                              <a:lvl4pPr marL="1371600" indent="0">
                                <a:buNone/>
                                <a:defRPr sz="900"/>
                              </a:lvl4pPr>
                              <a:lvl5pPr marL="1828800" indent="0">
                                <a:buNone/>
                                <a:defRPr sz="900"/>
                              </a:lvl5pPr>
                              <a:lvl6pPr marL="2286000" indent="0">
                                <a:buNone/>
                                <a:defRPr sz="900"/>
                              </a:lvl6pPr>
                              <a:lvl7pPr marL="2743200" indent="0">
                                <a:buNone/>
                                <a:defRPr sz="900"/>
                              </a:lvl7pPr>
                              <a:lvl8pPr marL="3200400" indent="0">
                                <a:buNone/>
                                <a:defRPr sz="900"/>
                              </a:lvl8pPr>
                              <a:lvl9pPr marL="3657600" indent="0">
                                <a:buNone/>
                                <a:defRPr sz="900"/>
                              </a:lvl9pPr>
                            </a:lstStyle>
                            <a:p>
                              <a:r>
                                <a:rPr lang="en-GB" sz="1800">
                                  <a:solidFill>
                                    <a:srgbClr val="25274D"/>
                                  </a:solidFill>
                                </a:rPr>
                                <a:t>Produces elegant visualisations with minimal code</a:t>
                              </a:r>
                            </a:p>
                          </p:txBody>
                        </p:sp>
                      </p:grpSp>
                    </p:grpSp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6E240C05-8614-991F-0D7B-B2C619EE96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278394" y="2916475"/>
                          <a:ext cx="2725090" cy="2455625"/>
                          <a:chOff x="1082813" y="2916475"/>
                          <a:chExt cx="2390774" cy="2455625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6396573F-268C-14EC-3359-4A2F6E9F60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04104" y="2916475"/>
                            <a:ext cx="2348191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600" b="1">
                                <a:solidFill>
                                  <a:schemeClr val="bg1"/>
                                </a:solidFill>
                              </a:rPr>
                              <a:t>Statistical focus</a:t>
                            </a:r>
                          </a:p>
                        </p:txBody>
                      </p: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6F20DFB7-187A-3DFB-249D-A43591107E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2813" y="3290772"/>
                            <a:ext cx="2390774" cy="2081328"/>
                            <a:chOff x="793061" y="2436741"/>
                            <a:chExt cx="1793081" cy="1560996"/>
                          </a:xfrm>
                        </p:grpSpPr>
                        <p:sp>
                          <p:nvSpPr>
                            <p:cNvPr id="38" name="Round Same Side Corner Rectangle 43">
                              <a:extLst>
                                <a:ext uri="{FF2B5EF4-FFF2-40B4-BE49-F238E27FC236}">
                                  <a16:creationId xmlns:a16="http://schemas.microsoft.com/office/drawing/2014/main" id="{B830BF46-554B-0525-DC55-04DDD10BCD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793061" y="2436741"/>
                              <a:ext cx="1793081" cy="1560996"/>
                            </a:xfrm>
                            <a:prstGeom prst="round2SameRect">
                              <a:avLst>
                                <a:gd name="adj1" fmla="val 8813"/>
                                <a:gd name="adj2" fmla="val 0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latin typeface="Montserrat" panose="00000500000000000000" pitchFamily="50" charset="0"/>
                              </a:endParaRPr>
                            </a:p>
                          </p:txBody>
                        </p:sp>
                        <p:sp>
                          <p:nvSpPr>
                            <p:cNvPr id="39" name="Text Placeholder 3">
                              <a:extLst>
                                <a:ext uri="{FF2B5EF4-FFF2-40B4-BE49-F238E27FC236}">
                                  <a16:creationId xmlns:a16="http://schemas.microsoft.com/office/drawing/2014/main" id="{A4C39DF7-09FC-CD94-788F-06FAB5FB6A02}"/>
                                </a:ext>
                              </a:extLst>
                            </p:cNvPr>
                            <p:cNvSpPr txBox="1">
                              <a:spLocks/>
                            </p:cNvSpPr>
                            <p:nvPr/>
                          </p:nvSpPr>
                          <p:spPr>
                            <a:xfrm>
                              <a:off x="994072" y="2697866"/>
                              <a:ext cx="1374847" cy="103874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 lIns="0" tIns="0" rIns="0" bIns="0" anchor="t" anchorCtr="0">
                              <a:spAutoFit/>
                            </a:bodyPr>
                            <a:lstStyle>
                              <a:lvl1pPr marL="0" indent="0" algn="ctr">
                                <a:buNone/>
                                <a:defRPr sz="1600" baseline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</a:defRPr>
                              </a:lvl1pPr>
                              <a:lvl2pPr marL="457200" indent="0">
                                <a:buNone/>
                                <a:defRPr sz="1200"/>
                              </a:lvl2pPr>
                              <a:lvl3pPr marL="914400" indent="0">
                                <a:buNone/>
                                <a:defRPr sz="1000"/>
                              </a:lvl3pPr>
                              <a:lvl4pPr marL="1371600" indent="0">
                                <a:buNone/>
                                <a:defRPr sz="900"/>
                              </a:lvl4pPr>
                              <a:lvl5pPr marL="1828800" indent="0">
                                <a:buNone/>
                                <a:defRPr sz="900"/>
                              </a:lvl5pPr>
                              <a:lvl6pPr marL="2286000" indent="0">
                                <a:buNone/>
                                <a:defRPr sz="900"/>
                              </a:lvl6pPr>
                              <a:lvl7pPr marL="2743200" indent="0">
                                <a:buNone/>
                                <a:defRPr sz="900"/>
                              </a:lvl7pPr>
                              <a:lvl8pPr marL="3200400" indent="0">
                                <a:buNone/>
                                <a:defRPr sz="900"/>
                              </a:lvl8pPr>
                              <a:lvl9pPr marL="3657600" indent="0">
                                <a:buNone/>
                                <a:defRPr sz="900"/>
                              </a:lvl9pPr>
                            </a:lstStyle>
                            <a:p>
                              <a:r>
                                <a:rPr lang="en-GB" sz="1800">
                                  <a:solidFill>
                                    <a:srgbClr val="25274D"/>
                                  </a:solidFill>
                                </a:rPr>
                                <a:t>Is optimised for statistical plots and data analysis workflows</a:t>
                              </a:r>
                            </a:p>
                          </p:txBody>
                        </p:sp>
                      </p:grpSp>
                    </p:grpSp>
                    <p:grpSp>
                      <p:nvGrpSpPr>
                        <p:cNvPr id="29" name="Group 28">
                          <a:extLst>
                            <a:ext uri="{FF2B5EF4-FFF2-40B4-BE49-F238E27FC236}">
                              <a16:creationId xmlns:a16="http://schemas.microsoft.com/office/drawing/2014/main" id="{09F668B0-3468-9D7B-914C-C38B7B3D79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240855" y="2057402"/>
                          <a:ext cx="2725090" cy="3314698"/>
                          <a:chOff x="1082813" y="2057402"/>
                          <a:chExt cx="2390774" cy="3314698"/>
                        </a:xfrm>
                      </p:grpSpPr>
                      <p:grpSp>
                        <p:nvGrpSpPr>
                          <p:cNvPr id="30" name="Group 29">
                            <a:extLst>
                              <a:ext uri="{FF2B5EF4-FFF2-40B4-BE49-F238E27FC236}">
                                <a16:creationId xmlns:a16="http://schemas.microsoft.com/office/drawing/2014/main" id="{DD3C549E-617E-C7B1-EE61-C037CB3965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90524" y="2057402"/>
                            <a:ext cx="2375348" cy="1237344"/>
                            <a:chOff x="798845" y="1511713"/>
                            <a:chExt cx="1781511" cy="928008"/>
                          </a:xfrm>
                        </p:grpSpPr>
                        <p:sp>
                          <p:nvSpPr>
                            <p:cNvPr id="34" name="Rectangle: Top Corners Rounded 33">
                              <a:extLst>
                                <a:ext uri="{FF2B5EF4-FFF2-40B4-BE49-F238E27FC236}">
                                  <a16:creationId xmlns:a16="http://schemas.microsoft.com/office/drawing/2014/main" id="{C7BE2F85-BAFD-D003-AC4E-C322FCEAAFE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H="1">
                              <a:off x="798845" y="1511713"/>
                              <a:ext cx="1781511" cy="928008"/>
                            </a:xfrm>
                            <a:prstGeom prst="round2SameRect">
                              <a:avLst/>
                            </a:prstGeom>
                            <a:solidFill>
                              <a:srgbClr val="25274D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2133"/>
                            </a:p>
                          </p:txBody>
                        </p:sp>
                        <p:sp>
                          <p:nvSpPr>
                            <p:cNvPr id="35" name="TextBox 34">
                              <a:extLst>
                                <a:ext uri="{FF2B5EF4-FFF2-40B4-BE49-F238E27FC236}">
                                  <a16:creationId xmlns:a16="http://schemas.microsoft.com/office/drawing/2014/main" id="{EE4493E2-73C6-45DC-262F-3A8274B4249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929913" y="2156019"/>
                              <a:ext cx="1519376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 anchor="t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1600" b="1">
                                  <a:solidFill>
                                    <a:schemeClr val="bg1"/>
                                  </a:solidFill>
                                </a:rPr>
                                <a:t>Pandas integration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31" name="Group 30">
                            <a:extLst>
                              <a:ext uri="{FF2B5EF4-FFF2-40B4-BE49-F238E27FC236}">
                                <a16:creationId xmlns:a16="http://schemas.microsoft.com/office/drawing/2014/main" id="{9356201C-A78C-ED86-EC95-81A5AD66425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82813" y="3290772"/>
                            <a:ext cx="2390774" cy="2081328"/>
                            <a:chOff x="793061" y="2436741"/>
                            <a:chExt cx="1793081" cy="1560996"/>
                          </a:xfrm>
                        </p:grpSpPr>
                        <p:sp>
                          <p:nvSpPr>
                            <p:cNvPr id="32" name="Round Same Side Corner Rectangle 43">
                              <a:extLst>
                                <a:ext uri="{FF2B5EF4-FFF2-40B4-BE49-F238E27FC236}">
                                  <a16:creationId xmlns:a16="http://schemas.microsoft.com/office/drawing/2014/main" id="{7F3F0215-370F-A540-D17E-0A002887A68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793061" y="2436741"/>
                              <a:ext cx="1793081" cy="1560996"/>
                            </a:xfrm>
                            <a:prstGeom prst="round2SameRect">
                              <a:avLst>
                                <a:gd name="adj1" fmla="val 8813"/>
                                <a:gd name="adj2" fmla="val 0"/>
                              </a:avLst>
                            </a:prstGeom>
                            <a:solidFill>
                              <a:schemeClr val="bg1">
                                <a:lumMod val="95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latin typeface="Montserrat" panose="00000500000000000000" pitchFamily="50" charset="0"/>
                              </a:endParaRPr>
                            </a:p>
                          </p:txBody>
                        </p:sp>
                        <p:sp>
                          <p:nvSpPr>
                            <p:cNvPr id="33" name="Text Placeholder 3">
                              <a:extLst>
                                <a:ext uri="{FF2B5EF4-FFF2-40B4-BE49-F238E27FC236}">
                                  <a16:creationId xmlns:a16="http://schemas.microsoft.com/office/drawing/2014/main" id="{B5F79EF2-DE1E-A448-0841-64794BC5D94C}"/>
                                </a:ext>
                              </a:extLst>
                            </p:cNvPr>
                            <p:cNvSpPr txBox="1">
                              <a:spLocks/>
                            </p:cNvSpPr>
                            <p:nvPr/>
                          </p:nvSpPr>
                          <p:spPr>
                            <a:xfrm>
                              <a:off x="970231" y="2477650"/>
                              <a:ext cx="1422530" cy="103874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 lIns="0" tIns="0" rIns="0" bIns="0" anchor="t" anchorCtr="0">
                              <a:spAutoFit/>
                            </a:bodyPr>
                            <a:lstStyle>
                              <a:lvl1pPr marL="0" indent="0" algn="ctr">
                                <a:buNone/>
                                <a:defRPr sz="1600" baseline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</a:defRPr>
                              </a:lvl1pPr>
                              <a:lvl2pPr marL="457200" indent="0">
                                <a:buNone/>
                                <a:defRPr sz="1200"/>
                              </a:lvl2pPr>
                              <a:lvl3pPr marL="914400" indent="0">
                                <a:buNone/>
                                <a:defRPr sz="1000"/>
                              </a:lvl3pPr>
                              <a:lvl4pPr marL="1371600" indent="0">
                                <a:buNone/>
                                <a:defRPr sz="900"/>
                              </a:lvl4pPr>
                              <a:lvl5pPr marL="1828800" indent="0">
                                <a:buNone/>
                                <a:defRPr sz="900"/>
                              </a:lvl5pPr>
                              <a:lvl6pPr marL="2286000" indent="0">
                                <a:buNone/>
                                <a:defRPr sz="900"/>
                              </a:lvl6pPr>
                              <a:lvl7pPr marL="2743200" indent="0">
                                <a:buNone/>
                                <a:defRPr sz="900"/>
                              </a:lvl7pPr>
                              <a:lvl8pPr marL="3200400" indent="0">
                                <a:buNone/>
                                <a:defRPr sz="900"/>
                              </a:lvl8pPr>
                              <a:lvl9pPr marL="3657600" indent="0">
                                <a:buNone/>
                                <a:defRPr sz="900"/>
                              </a:lvl9pPr>
                            </a:lstStyle>
                            <a:p>
                              <a:r>
                                <a:rPr lang="en-GB" sz="1800">
                                  <a:solidFill>
                                    <a:srgbClr val="25274D"/>
                                  </a:solidFill>
                                </a:rPr>
                                <a:t>Works seamlessly with </a:t>
                              </a:r>
                              <a:r>
                                <a:rPr lang="en-GB" sz="1800" err="1">
                                  <a:solidFill>
                                    <a:srgbClr val="25274D"/>
                                  </a:solidFill>
                                </a:rPr>
                                <a:t>DataFrames</a:t>
                              </a:r>
                              <a:r>
                                <a:rPr lang="en-GB" sz="1800">
                                  <a:solidFill>
                                    <a:srgbClr val="25274D"/>
                                  </a:solidFill>
                                </a:rPr>
                                <a:t> for streamlined visualisation</a:t>
                              </a:r>
                            </a:p>
                          </p:txBody>
                        </p:sp>
                      </p:grpSp>
                    </p:grpSp>
                  </p:grpSp>
                </p:grpSp>
              </p:grpSp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854B5053-E7E8-DB2E-4A41-C35469B5EF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1567" y="1797866"/>
                    <a:ext cx="657658" cy="6576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012A23A4-3B4B-381B-BCFC-A4E3E90C1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2546" y="1796565"/>
                  <a:ext cx="461992" cy="597871"/>
                </a:xfrm>
                <a:prstGeom prst="rect">
                  <a:avLst/>
                </a:prstGeom>
              </p:spPr>
            </p:pic>
          </p:grp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AF7CBDC5-4961-71EA-FA50-9B88F08C2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34529" y="1761453"/>
                <a:ext cx="756309" cy="591895"/>
              </a:xfrm>
              <a:prstGeom prst="rect">
                <a:avLst/>
              </a:prstGeom>
            </p:spPr>
          </p:pic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939A777F-B919-C570-E48C-BC157300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83943" y="1794318"/>
              <a:ext cx="627765" cy="62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87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13CD93-FA0E-FA59-3590-98440020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Seaborn</a:t>
            </a:r>
            <a:br>
              <a:rPr lang="en-GB"/>
            </a:br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3DF3E-24B9-114F-4BDE-AF0081F92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Key Functionalities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DE544C-CA59-A3AF-A927-FDF64525CECF}"/>
              </a:ext>
            </a:extLst>
          </p:cNvPr>
          <p:cNvGrpSpPr/>
          <p:nvPr/>
        </p:nvGrpSpPr>
        <p:grpSpPr>
          <a:xfrm>
            <a:off x="524500" y="1600788"/>
            <a:ext cx="11176781" cy="4368799"/>
            <a:chOff x="524500" y="1600788"/>
            <a:chExt cx="11176781" cy="436879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DEEB386-1E88-AB39-09B2-E02992FB6FC9}"/>
                </a:ext>
              </a:extLst>
            </p:cNvPr>
            <p:cNvGrpSpPr/>
            <p:nvPr/>
          </p:nvGrpSpPr>
          <p:grpSpPr>
            <a:xfrm>
              <a:off x="524500" y="1600788"/>
              <a:ext cx="11176781" cy="4368799"/>
              <a:chOff x="524500" y="1600788"/>
              <a:chExt cx="11176781" cy="436879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88DE2A-29BB-5444-65A5-FCACA83E4080}"/>
                  </a:ext>
                </a:extLst>
              </p:cNvPr>
              <p:cNvGrpSpPr/>
              <p:nvPr/>
            </p:nvGrpSpPr>
            <p:grpSpPr>
              <a:xfrm>
                <a:off x="524500" y="1600788"/>
                <a:ext cx="11176781" cy="4368799"/>
                <a:chOff x="524500" y="1600788"/>
                <a:chExt cx="11176781" cy="4368799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4E1AA31-8035-229C-7F0C-49685A30E1D5}"/>
                    </a:ext>
                  </a:extLst>
                </p:cNvPr>
                <p:cNvGrpSpPr/>
                <p:nvPr/>
              </p:nvGrpSpPr>
              <p:grpSpPr>
                <a:xfrm>
                  <a:off x="524500" y="1600788"/>
                  <a:ext cx="11176781" cy="4368799"/>
                  <a:chOff x="524500" y="1600788"/>
                  <a:chExt cx="11176781" cy="4368799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02312ABD-194B-2D94-588F-C3729274B159}"/>
                      </a:ext>
                    </a:extLst>
                  </p:cNvPr>
                  <p:cNvGrpSpPr/>
                  <p:nvPr/>
                </p:nvGrpSpPr>
                <p:grpSpPr>
                  <a:xfrm>
                    <a:off x="524500" y="1600788"/>
                    <a:ext cx="11176781" cy="4368799"/>
                    <a:chOff x="919708" y="1306286"/>
                    <a:chExt cx="10160713" cy="4368799"/>
                  </a:xfrm>
                </p:grpSpPr>
                <p:sp>
                  <p:nvSpPr>
                    <p:cNvPr id="4" name="Rectangle: Rounded Corners 3">
                      <a:extLst>
                        <a:ext uri="{FF2B5EF4-FFF2-40B4-BE49-F238E27FC236}">
                          <a16:creationId xmlns:a16="http://schemas.microsoft.com/office/drawing/2014/main" id="{B7396B75-5727-6556-D514-B351A1707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893" y="1494971"/>
                      <a:ext cx="178816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Rectangle: Rounded Corners 4">
                      <a:extLst>
                        <a:ext uri="{FF2B5EF4-FFF2-40B4-BE49-F238E27FC236}">
                          <a16:creationId xmlns:a16="http://schemas.microsoft.com/office/drawing/2014/main" id="{CF5BD4B7-1190-DD37-52A1-78E6F2C37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4050" y="1306286"/>
                      <a:ext cx="3732031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25D6E7B-4890-DA0C-DE9F-6BC120100C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4143" y="1686698"/>
                      <a:ext cx="2850697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GB" b="1">
                          <a:solidFill>
                            <a:srgbClr val="25274D"/>
                          </a:solidFill>
                        </a:rPr>
                        <a:t>Distribution plots</a:t>
                      </a:r>
                    </a:p>
                    <a:p>
                      <a:r>
                        <a:rPr lang="en-GB">
                          <a:solidFill>
                            <a:srgbClr val="25274D"/>
                          </a:solidFill>
                        </a:rPr>
                        <a:t>Use histograms and KDE plots to examine data distributions and density</a:t>
                      </a:r>
                    </a:p>
                  </p:txBody>
                </p:sp>
                <p:sp>
                  <p:nvSpPr>
                    <p:cNvPr id="7" name="Rectangle: Rounded Corners 6">
                      <a:extLst>
                        <a:ext uri="{FF2B5EF4-FFF2-40B4-BE49-F238E27FC236}">
                          <a16:creationId xmlns:a16="http://schemas.microsoft.com/office/drawing/2014/main" id="{C8D5B5B8-69EF-303C-54C8-0FC463205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4050" y="3672115"/>
                      <a:ext cx="3732031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9648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DF885A53-8571-C74C-849D-2E371D54AC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7812" y="4073436"/>
                      <a:ext cx="2939065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GB" b="1">
                          <a:solidFill>
                            <a:srgbClr val="25274D"/>
                          </a:solidFill>
                        </a:rPr>
                        <a:t>Relational plots</a:t>
                      </a:r>
                    </a:p>
                    <a:p>
                      <a:r>
                        <a:rPr lang="en-GB">
                          <a:solidFill>
                            <a:srgbClr val="25274D"/>
                          </a:solidFill>
                        </a:rPr>
                        <a:t>Explore variable relationships using scatter and line plots</a:t>
                      </a:r>
                    </a:p>
                  </p:txBody>
                </p:sp>
                <p:sp>
                  <p:nvSpPr>
                    <p:cNvPr id="9" name="Rectangle: Rounded Corners 8">
                      <a:extLst>
                        <a:ext uri="{FF2B5EF4-FFF2-40B4-BE49-F238E27FC236}">
                          <a16:creationId xmlns:a16="http://schemas.microsoft.com/office/drawing/2014/main" id="{079111E5-3B4B-1984-01FF-A5A7CA3E01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8006" y="1306286"/>
                      <a:ext cx="3732031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E9CC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6CF30970-C784-A8DE-32C5-19A67CC97C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6155" y="1707607"/>
                      <a:ext cx="3094266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GB" b="1">
                          <a:solidFill>
                            <a:srgbClr val="25274D"/>
                          </a:solidFill>
                        </a:rPr>
                        <a:t>Categorical plots</a:t>
                      </a:r>
                    </a:p>
                    <a:p>
                      <a:r>
                        <a:rPr lang="en-GB">
                          <a:solidFill>
                            <a:srgbClr val="25274D"/>
                          </a:solidFill>
                        </a:rPr>
                        <a:t>Visualise categorical data with bar charts, box plots and violin plots</a:t>
                      </a:r>
                    </a:p>
                  </p:txBody>
                </p:sp>
                <p:sp>
                  <p:nvSpPr>
                    <p:cNvPr id="11" name="Rectangle: Rounded Corners 10">
                      <a:extLst>
                        <a:ext uri="{FF2B5EF4-FFF2-40B4-BE49-F238E27FC236}">
                          <a16:creationId xmlns:a16="http://schemas.microsoft.com/office/drawing/2014/main" id="{437C5364-D83B-4233-47DD-3E044F395E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664" y="3860800"/>
                      <a:ext cx="1788160" cy="1625600"/>
                    </a:xfrm>
                    <a:prstGeom prst="roundRect">
                      <a:avLst/>
                    </a:prstGeom>
                    <a:solidFill>
                      <a:srgbClr val="2527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46B6AF8E-CF77-0CFE-647C-E5D576C1D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8006" y="3672115"/>
                      <a:ext cx="3732031" cy="20029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25274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B328744-9FB9-501B-2DFC-F09ED6B04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6155" y="4073436"/>
                      <a:ext cx="3094266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GB" b="1">
                          <a:solidFill>
                            <a:srgbClr val="25274D"/>
                          </a:solidFill>
                        </a:rPr>
                        <a:t>Advanced visualisations</a:t>
                      </a:r>
                    </a:p>
                    <a:p>
                      <a:r>
                        <a:rPr lang="en-GB">
                          <a:solidFill>
                            <a:srgbClr val="25274D"/>
                          </a:solidFill>
                        </a:rPr>
                        <a:t>Analyse correlations and multiple variables with heatmaps and </a:t>
                      </a:r>
                      <a:r>
                        <a:rPr lang="en-GB" err="1">
                          <a:solidFill>
                            <a:srgbClr val="25274D"/>
                          </a:solidFill>
                        </a:rPr>
                        <a:t>pairplots</a:t>
                      </a:r>
                      <a:endParaRPr lang="en-GB">
                        <a:solidFill>
                          <a:srgbClr val="25274D"/>
                        </a:solidFill>
                      </a:endParaRPr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CCE749F6-E3E7-8315-7B04-4FC5B786A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664" y="1494971"/>
                      <a:ext cx="1788160" cy="1625600"/>
                    </a:xfrm>
                    <a:prstGeom prst="roundRect">
                      <a:avLst/>
                    </a:prstGeom>
                    <a:solidFill>
                      <a:srgbClr val="2E9C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0CDDD7F-D4D8-4474-C3DE-2C7BB6394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708" y="3860800"/>
                      <a:ext cx="1788160" cy="1625600"/>
                    </a:xfrm>
                    <a:prstGeom prst="roundRect">
                      <a:avLst/>
                    </a:prstGeom>
                    <a:solidFill>
                      <a:srgbClr val="29648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24" name="Graphic 23">
                    <a:extLst>
                      <a:ext uri="{FF2B5EF4-FFF2-40B4-BE49-F238E27FC236}">
                        <a16:creationId xmlns:a16="http://schemas.microsoft.com/office/drawing/2014/main" id="{995557F0-925C-64B8-8F95-5AE411034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3448" y="2087731"/>
                    <a:ext cx="1029085" cy="10290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962A79F1-F87E-263B-1367-10BD950A6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9612" y="2057400"/>
                  <a:ext cx="1346375" cy="1097540"/>
                </a:xfrm>
                <a:prstGeom prst="rect">
                  <a:avLst/>
                </a:prstGeom>
              </p:spPr>
            </p:pic>
          </p:grp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3385AF2E-8418-08A8-57BB-AB199D8CA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0658" y="4412154"/>
                <a:ext cx="1114658" cy="1111897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41C0CF5-D951-BB0B-543D-F2221B69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69685" y="4350727"/>
              <a:ext cx="1209675" cy="118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0658FCB-FA0E-167E-D355-C7F46FF8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Matplotlib v. Seaborn</a:t>
            </a:r>
            <a:br>
              <a:rPr lang="en-GB"/>
            </a:br>
            <a:endParaRPr lang="en-GB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54A381-4FB9-67AF-1453-CF7FE5823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66954"/>
              </p:ext>
            </p:extLst>
          </p:nvPr>
        </p:nvGraphicFramePr>
        <p:xfrm>
          <a:off x="1997039" y="2687320"/>
          <a:ext cx="8781208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5255">
                  <a:extLst>
                    <a:ext uri="{9D8B030D-6E8A-4147-A177-3AD203B41FA5}">
                      <a16:colId xmlns:a16="http://schemas.microsoft.com/office/drawing/2014/main" val="4194418498"/>
                    </a:ext>
                  </a:extLst>
                </a:gridCol>
                <a:gridCol w="4485953">
                  <a:extLst>
                    <a:ext uri="{9D8B030D-6E8A-4147-A177-3AD203B41FA5}">
                      <a16:colId xmlns:a16="http://schemas.microsoft.com/office/drawing/2014/main" val="72570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 Bold" pitchFamily="34" charset="0"/>
                          <a:ea typeface="Montserrat Bold" pitchFamily="34" charset="-122"/>
                          <a:cs typeface="Montserrat Bold" pitchFamily="34" charset="-120"/>
                        </a:rPr>
                        <a:t>Matplotlib</a:t>
                      </a:r>
                      <a:endParaRPr lang="en-GB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527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Montserrat Bold" pitchFamily="34" charset="0"/>
                          <a:ea typeface="Montserrat Bold" pitchFamily="34" charset="-122"/>
                          <a:cs typeface="Montserrat Bold" pitchFamily="34" charset="-120"/>
                        </a:rPr>
                        <a:t>Seaborn</a:t>
                      </a:r>
                      <a:endParaRPr lang="en-GB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9C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0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>
                          <a:solidFill>
                            <a:srgbClr val="25274D"/>
                          </a:solidFill>
                        </a:rPr>
                        <a:t>Provides low-level, flexible control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>
                          <a:solidFill>
                            <a:srgbClr val="25274D"/>
                          </a:solidFill>
                        </a:rPr>
                        <a:t>Offers high-level, aesthetic interface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2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>
                          <a:solidFill>
                            <a:srgbClr val="25274D"/>
                          </a:solidFill>
                        </a:rPr>
                        <a:t>Offers detailed customisation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>
                          <a:solidFill>
                            <a:srgbClr val="25274D"/>
                          </a:solidFill>
                        </a:rPr>
                        <a:t>Focuses on statistical visualisations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77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>
                          <a:solidFill>
                            <a:srgbClr val="25274D"/>
                          </a:solidFill>
                        </a:rPr>
                        <a:t>Ideal for precise, custom visualisations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solidFill>
                            <a:srgbClr val="25274D"/>
                          </a:solidFill>
                        </a:rPr>
                        <a:t>Ideal for quick EDA and clear insights</a:t>
                      </a:r>
                      <a:endParaRPr lang="en-GB">
                        <a:solidFill>
                          <a:srgbClr val="25274D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157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FF7C2C6-14DF-E324-AEEC-98ED1165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Combining Seaborn and Matplotlib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2CEB8F-C6CD-E630-27BD-910CC17040F8}"/>
              </a:ext>
            </a:extLst>
          </p:cNvPr>
          <p:cNvGrpSpPr/>
          <p:nvPr/>
        </p:nvGrpSpPr>
        <p:grpSpPr>
          <a:xfrm>
            <a:off x="2141855" y="2340817"/>
            <a:ext cx="7916545" cy="3307335"/>
            <a:chOff x="2141855" y="2340817"/>
            <a:chExt cx="7916545" cy="330733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3D13734-7973-BB44-E612-01515CFF3D40}"/>
                </a:ext>
              </a:extLst>
            </p:cNvPr>
            <p:cNvGrpSpPr/>
            <p:nvPr/>
          </p:nvGrpSpPr>
          <p:grpSpPr>
            <a:xfrm>
              <a:off x="2141855" y="2340817"/>
              <a:ext cx="7916545" cy="3307335"/>
              <a:chOff x="2141855" y="2340817"/>
              <a:chExt cx="7916545" cy="330733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A22DCB-A9C0-9F40-A505-4723D579861E}"/>
                  </a:ext>
                </a:extLst>
              </p:cNvPr>
              <p:cNvGrpSpPr/>
              <p:nvPr/>
            </p:nvGrpSpPr>
            <p:grpSpPr>
              <a:xfrm>
                <a:off x="2141855" y="2340817"/>
                <a:ext cx="7916545" cy="3307335"/>
                <a:chOff x="2141855" y="2031428"/>
                <a:chExt cx="7916545" cy="3307335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3A16353-E628-6CE3-FE88-884E97C553AE}"/>
                    </a:ext>
                  </a:extLst>
                </p:cNvPr>
                <p:cNvSpPr/>
                <p:nvPr/>
              </p:nvSpPr>
              <p:spPr>
                <a:xfrm>
                  <a:off x="2141938" y="4232167"/>
                  <a:ext cx="7916462" cy="1106596"/>
                </a:xfrm>
                <a:custGeom>
                  <a:avLst/>
                  <a:gdLst>
                    <a:gd name="connsiteX0" fmla="*/ 7650936 w 7774166"/>
                    <a:gd name="connsiteY0" fmla="*/ 0 h 2084799"/>
                    <a:gd name="connsiteX1" fmla="*/ 346318 w 7774166"/>
                    <a:gd name="connsiteY1" fmla="*/ 0 h 2084799"/>
                    <a:gd name="connsiteX2" fmla="*/ 259230 w 7774166"/>
                    <a:gd name="connsiteY2" fmla="*/ 36099 h 2084799"/>
                    <a:gd name="connsiteX3" fmla="*/ 36099 w 7774166"/>
                    <a:gd name="connsiteY3" fmla="*/ 259186 h 2084799"/>
                    <a:gd name="connsiteX4" fmla="*/ 0 w 7774166"/>
                    <a:gd name="connsiteY4" fmla="*/ 346318 h 2084799"/>
                    <a:gd name="connsiteX5" fmla="*/ 0 w 7774166"/>
                    <a:gd name="connsiteY5" fmla="*/ 1637078 h 2084799"/>
                    <a:gd name="connsiteX6" fmla="*/ 123186 w 7774166"/>
                    <a:gd name="connsiteY6" fmla="*/ 1760265 h 2084799"/>
                    <a:gd name="connsiteX7" fmla="*/ 649070 w 7774166"/>
                    <a:gd name="connsiteY7" fmla="*/ 1760265 h 2084799"/>
                    <a:gd name="connsiteX8" fmla="*/ 945371 w 7774166"/>
                    <a:gd name="connsiteY8" fmla="*/ 2084799 h 2084799"/>
                    <a:gd name="connsiteX9" fmla="*/ 1241672 w 7774166"/>
                    <a:gd name="connsiteY9" fmla="*/ 1760265 h 2084799"/>
                    <a:gd name="connsiteX10" fmla="*/ 7427849 w 7774166"/>
                    <a:gd name="connsiteY10" fmla="*/ 1760265 h 2084799"/>
                    <a:gd name="connsiteX11" fmla="*/ 7514937 w 7774166"/>
                    <a:gd name="connsiteY11" fmla="*/ 1724166 h 2084799"/>
                    <a:gd name="connsiteX12" fmla="*/ 7738068 w 7774166"/>
                    <a:gd name="connsiteY12" fmla="*/ 1501034 h 2084799"/>
                    <a:gd name="connsiteX13" fmla="*/ 7774167 w 7774166"/>
                    <a:gd name="connsiteY13" fmla="*/ 1413947 h 2084799"/>
                    <a:gd name="connsiteX14" fmla="*/ 7774167 w 7774166"/>
                    <a:gd name="connsiteY14" fmla="*/ 123186 h 2084799"/>
                    <a:gd name="connsiteX15" fmla="*/ 7650980 w 7774166"/>
                    <a:gd name="connsiteY15" fmla="*/ 0 h 2084799"/>
                    <a:gd name="connsiteX0" fmla="*/ 7650936 w 7774167"/>
                    <a:gd name="connsiteY0" fmla="*/ 0 h 1760265"/>
                    <a:gd name="connsiteX1" fmla="*/ 346318 w 7774167"/>
                    <a:gd name="connsiteY1" fmla="*/ 0 h 1760265"/>
                    <a:gd name="connsiteX2" fmla="*/ 259230 w 7774167"/>
                    <a:gd name="connsiteY2" fmla="*/ 36099 h 1760265"/>
                    <a:gd name="connsiteX3" fmla="*/ 36099 w 7774167"/>
                    <a:gd name="connsiteY3" fmla="*/ 259186 h 1760265"/>
                    <a:gd name="connsiteX4" fmla="*/ 0 w 7774167"/>
                    <a:gd name="connsiteY4" fmla="*/ 346318 h 1760265"/>
                    <a:gd name="connsiteX5" fmla="*/ 0 w 7774167"/>
                    <a:gd name="connsiteY5" fmla="*/ 1637078 h 1760265"/>
                    <a:gd name="connsiteX6" fmla="*/ 123186 w 7774167"/>
                    <a:gd name="connsiteY6" fmla="*/ 1760265 h 1760265"/>
                    <a:gd name="connsiteX7" fmla="*/ 649070 w 7774167"/>
                    <a:gd name="connsiteY7" fmla="*/ 1760265 h 1760265"/>
                    <a:gd name="connsiteX8" fmla="*/ 963726 w 7774167"/>
                    <a:gd name="connsiteY8" fmla="*/ 1738263 h 1760265"/>
                    <a:gd name="connsiteX9" fmla="*/ 1241672 w 7774167"/>
                    <a:gd name="connsiteY9" fmla="*/ 1760265 h 1760265"/>
                    <a:gd name="connsiteX10" fmla="*/ 7427849 w 7774167"/>
                    <a:gd name="connsiteY10" fmla="*/ 1760265 h 1760265"/>
                    <a:gd name="connsiteX11" fmla="*/ 7514937 w 7774167"/>
                    <a:gd name="connsiteY11" fmla="*/ 1724166 h 1760265"/>
                    <a:gd name="connsiteX12" fmla="*/ 7738068 w 7774167"/>
                    <a:gd name="connsiteY12" fmla="*/ 1501034 h 1760265"/>
                    <a:gd name="connsiteX13" fmla="*/ 7774167 w 7774167"/>
                    <a:gd name="connsiteY13" fmla="*/ 1413947 h 1760265"/>
                    <a:gd name="connsiteX14" fmla="*/ 7774167 w 7774167"/>
                    <a:gd name="connsiteY14" fmla="*/ 123186 h 1760265"/>
                    <a:gd name="connsiteX15" fmla="*/ 7650980 w 7774167"/>
                    <a:gd name="connsiteY15" fmla="*/ 0 h 1760265"/>
                    <a:gd name="connsiteX16" fmla="*/ 7650936 w 7774167"/>
                    <a:gd name="connsiteY16" fmla="*/ 0 h 1760265"/>
                    <a:gd name="connsiteX0" fmla="*/ 7650936 w 7774167"/>
                    <a:gd name="connsiteY0" fmla="*/ 0 h 1761366"/>
                    <a:gd name="connsiteX1" fmla="*/ 346318 w 7774167"/>
                    <a:gd name="connsiteY1" fmla="*/ 0 h 1761366"/>
                    <a:gd name="connsiteX2" fmla="*/ 259230 w 7774167"/>
                    <a:gd name="connsiteY2" fmla="*/ 36099 h 1761366"/>
                    <a:gd name="connsiteX3" fmla="*/ 36099 w 7774167"/>
                    <a:gd name="connsiteY3" fmla="*/ 259186 h 1761366"/>
                    <a:gd name="connsiteX4" fmla="*/ 0 w 7774167"/>
                    <a:gd name="connsiteY4" fmla="*/ 346318 h 1761366"/>
                    <a:gd name="connsiteX5" fmla="*/ 0 w 7774167"/>
                    <a:gd name="connsiteY5" fmla="*/ 1637078 h 1761366"/>
                    <a:gd name="connsiteX6" fmla="*/ 123186 w 7774167"/>
                    <a:gd name="connsiteY6" fmla="*/ 1760265 h 1761366"/>
                    <a:gd name="connsiteX7" fmla="*/ 649070 w 7774167"/>
                    <a:gd name="connsiteY7" fmla="*/ 1760265 h 1761366"/>
                    <a:gd name="connsiteX8" fmla="*/ 963726 w 7774167"/>
                    <a:gd name="connsiteY8" fmla="*/ 1761366 h 1761366"/>
                    <a:gd name="connsiteX9" fmla="*/ 1241672 w 7774167"/>
                    <a:gd name="connsiteY9" fmla="*/ 1760265 h 1761366"/>
                    <a:gd name="connsiteX10" fmla="*/ 7427849 w 7774167"/>
                    <a:gd name="connsiteY10" fmla="*/ 1760265 h 1761366"/>
                    <a:gd name="connsiteX11" fmla="*/ 7514937 w 7774167"/>
                    <a:gd name="connsiteY11" fmla="*/ 1724166 h 1761366"/>
                    <a:gd name="connsiteX12" fmla="*/ 7738068 w 7774167"/>
                    <a:gd name="connsiteY12" fmla="*/ 1501034 h 1761366"/>
                    <a:gd name="connsiteX13" fmla="*/ 7774167 w 7774167"/>
                    <a:gd name="connsiteY13" fmla="*/ 1413947 h 1761366"/>
                    <a:gd name="connsiteX14" fmla="*/ 7774167 w 7774167"/>
                    <a:gd name="connsiteY14" fmla="*/ 123186 h 1761366"/>
                    <a:gd name="connsiteX15" fmla="*/ 7650980 w 7774167"/>
                    <a:gd name="connsiteY15" fmla="*/ 0 h 1761366"/>
                    <a:gd name="connsiteX16" fmla="*/ 7650936 w 7774167"/>
                    <a:gd name="connsiteY16" fmla="*/ 0 h 1761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774167" h="1761366">
                      <a:moveTo>
                        <a:pt x="7650936" y="0"/>
                      </a:moveTo>
                      <a:lnTo>
                        <a:pt x="346318" y="0"/>
                      </a:lnTo>
                      <a:cubicBezTo>
                        <a:pt x="313665" y="0"/>
                        <a:pt x="282339" y="12990"/>
                        <a:pt x="259230" y="36099"/>
                      </a:cubicBezTo>
                      <a:lnTo>
                        <a:pt x="36099" y="259186"/>
                      </a:lnTo>
                      <a:cubicBezTo>
                        <a:pt x="12990" y="282295"/>
                        <a:pt x="0" y="313621"/>
                        <a:pt x="0" y="346318"/>
                      </a:cubicBezTo>
                      <a:lnTo>
                        <a:pt x="0" y="1637078"/>
                      </a:lnTo>
                      <a:cubicBezTo>
                        <a:pt x="0" y="1705122"/>
                        <a:pt x="55142" y="1760265"/>
                        <a:pt x="123186" y="1760265"/>
                      </a:cubicBezTo>
                      <a:lnTo>
                        <a:pt x="649070" y="1760265"/>
                      </a:lnTo>
                      <a:lnTo>
                        <a:pt x="963726" y="1761366"/>
                      </a:lnTo>
                      <a:lnTo>
                        <a:pt x="1241672" y="1760265"/>
                      </a:lnTo>
                      <a:lnTo>
                        <a:pt x="7427849" y="1760265"/>
                      </a:lnTo>
                      <a:cubicBezTo>
                        <a:pt x="7460501" y="1760265"/>
                        <a:pt x="7491828" y="1747274"/>
                        <a:pt x="7514937" y="1724166"/>
                      </a:cubicBezTo>
                      <a:lnTo>
                        <a:pt x="7738068" y="1501034"/>
                      </a:lnTo>
                      <a:cubicBezTo>
                        <a:pt x="7761177" y="1477926"/>
                        <a:pt x="7774167" y="1446599"/>
                        <a:pt x="7774167" y="1413947"/>
                      </a:cubicBezTo>
                      <a:lnTo>
                        <a:pt x="7774167" y="123186"/>
                      </a:lnTo>
                      <a:cubicBezTo>
                        <a:pt x="7774167" y="55142"/>
                        <a:pt x="7719024" y="0"/>
                        <a:pt x="7650980" y="0"/>
                      </a:cubicBezTo>
                      <a:lnTo>
                        <a:pt x="7650936" y="0"/>
                      </a:lnTo>
                      <a:close/>
                    </a:path>
                  </a:pathLst>
                </a:custGeom>
                <a:solidFill>
                  <a:srgbClr val="29648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FF2994-8F9C-4263-B48A-622AA669C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163" y="4449644"/>
                  <a:ext cx="6570608" cy="646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b="1">
                      <a:solidFill>
                        <a:schemeClr val="bg1"/>
                      </a:solidFill>
                    </a:rPr>
                    <a:t>Achieve synergy</a:t>
                  </a:r>
                  <a:r>
                    <a:rPr lang="en-GB">
                      <a:solidFill>
                        <a:schemeClr val="bg1"/>
                      </a:solidFill>
                    </a:rPr>
                    <a:t>: Combine both libraries for a complete visualisation toolkit</a:t>
                  </a: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CEAC051-D362-6074-15EC-8481D538C945}"/>
                    </a:ext>
                  </a:extLst>
                </p:cNvPr>
                <p:cNvSpPr/>
                <p:nvPr/>
              </p:nvSpPr>
              <p:spPr>
                <a:xfrm>
                  <a:off x="2141855" y="3120401"/>
                  <a:ext cx="7916462" cy="1337555"/>
                </a:xfrm>
                <a:custGeom>
                  <a:avLst/>
                  <a:gdLst>
                    <a:gd name="connsiteX0" fmla="*/ 7738068 w 7774166"/>
                    <a:gd name="connsiteY0" fmla="*/ 259230 h 2128983"/>
                    <a:gd name="connsiteX1" fmla="*/ 7514937 w 7774166"/>
                    <a:gd name="connsiteY1" fmla="*/ 36099 h 2128983"/>
                    <a:gd name="connsiteX2" fmla="*/ 7427849 w 7774166"/>
                    <a:gd name="connsiteY2" fmla="*/ 0 h 2128983"/>
                    <a:gd name="connsiteX3" fmla="*/ 123186 w 7774166"/>
                    <a:gd name="connsiteY3" fmla="*/ 0 h 2128983"/>
                    <a:gd name="connsiteX4" fmla="*/ 0 w 7774166"/>
                    <a:gd name="connsiteY4" fmla="*/ 123186 h 2128983"/>
                    <a:gd name="connsiteX5" fmla="*/ 0 w 7774166"/>
                    <a:gd name="connsiteY5" fmla="*/ 1458131 h 2128983"/>
                    <a:gd name="connsiteX6" fmla="*/ 36099 w 7774166"/>
                    <a:gd name="connsiteY6" fmla="*/ 1545219 h 2128983"/>
                    <a:gd name="connsiteX7" fmla="*/ 259230 w 7774166"/>
                    <a:gd name="connsiteY7" fmla="*/ 1768350 h 2128983"/>
                    <a:gd name="connsiteX8" fmla="*/ 346318 w 7774166"/>
                    <a:gd name="connsiteY8" fmla="*/ 1804449 h 2128983"/>
                    <a:gd name="connsiteX9" fmla="*/ 6532495 w 7774166"/>
                    <a:gd name="connsiteY9" fmla="*/ 1804449 h 2128983"/>
                    <a:gd name="connsiteX10" fmla="*/ 6828796 w 7774166"/>
                    <a:gd name="connsiteY10" fmla="*/ 2128984 h 2128983"/>
                    <a:gd name="connsiteX11" fmla="*/ 7125097 w 7774166"/>
                    <a:gd name="connsiteY11" fmla="*/ 1804449 h 2128983"/>
                    <a:gd name="connsiteX12" fmla="*/ 7650980 w 7774166"/>
                    <a:gd name="connsiteY12" fmla="*/ 1804449 h 2128983"/>
                    <a:gd name="connsiteX13" fmla="*/ 7774166 w 7774166"/>
                    <a:gd name="connsiteY13" fmla="*/ 1681263 h 2128983"/>
                    <a:gd name="connsiteX14" fmla="*/ 7774166 w 7774166"/>
                    <a:gd name="connsiteY14" fmla="*/ 346318 h 2128983"/>
                    <a:gd name="connsiteX15" fmla="*/ 7738068 w 7774166"/>
                    <a:gd name="connsiteY15" fmla="*/ 259230 h 2128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774166" h="2128983">
                      <a:moveTo>
                        <a:pt x="7738068" y="259230"/>
                      </a:moveTo>
                      <a:lnTo>
                        <a:pt x="7514937" y="36099"/>
                      </a:lnTo>
                      <a:cubicBezTo>
                        <a:pt x="7491828" y="12990"/>
                        <a:pt x="7460501" y="0"/>
                        <a:pt x="7427849" y="0"/>
                      </a:cubicBezTo>
                      <a:lnTo>
                        <a:pt x="123186" y="0"/>
                      </a:lnTo>
                      <a:cubicBezTo>
                        <a:pt x="55142" y="0"/>
                        <a:pt x="0" y="55142"/>
                        <a:pt x="0" y="123186"/>
                      </a:cubicBezTo>
                      <a:lnTo>
                        <a:pt x="0" y="1458131"/>
                      </a:lnTo>
                      <a:cubicBezTo>
                        <a:pt x="0" y="1490783"/>
                        <a:pt x="12990" y="1522110"/>
                        <a:pt x="36099" y="1545219"/>
                      </a:cubicBezTo>
                      <a:lnTo>
                        <a:pt x="259230" y="1768350"/>
                      </a:lnTo>
                      <a:cubicBezTo>
                        <a:pt x="282339" y="1791459"/>
                        <a:pt x="313665" y="1804449"/>
                        <a:pt x="346318" y="1804449"/>
                      </a:cubicBezTo>
                      <a:lnTo>
                        <a:pt x="6532495" y="1804449"/>
                      </a:lnTo>
                      <a:lnTo>
                        <a:pt x="6828796" y="2128984"/>
                      </a:lnTo>
                      <a:lnTo>
                        <a:pt x="7125097" y="1804449"/>
                      </a:lnTo>
                      <a:lnTo>
                        <a:pt x="7650980" y="1804449"/>
                      </a:lnTo>
                      <a:cubicBezTo>
                        <a:pt x="7719024" y="1804449"/>
                        <a:pt x="7774166" y="1749307"/>
                        <a:pt x="7774166" y="1681263"/>
                      </a:cubicBezTo>
                      <a:lnTo>
                        <a:pt x="7774166" y="346318"/>
                      </a:lnTo>
                      <a:cubicBezTo>
                        <a:pt x="7774166" y="313665"/>
                        <a:pt x="7761176" y="282339"/>
                        <a:pt x="7738068" y="259230"/>
                      </a:cubicBezTo>
                      <a:close/>
                    </a:path>
                  </a:pathLst>
                </a:custGeom>
                <a:solidFill>
                  <a:srgbClr val="2E9CC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7D48704-4CF0-E062-992D-D2377474E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163" y="3371255"/>
                  <a:ext cx="6541580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b="1">
                      <a:solidFill>
                        <a:schemeClr val="bg1"/>
                      </a:solidFill>
                    </a:rPr>
                    <a:t>Enhance with Matplotlib</a:t>
                  </a:r>
                  <a:r>
                    <a:rPr lang="en-GB">
                      <a:solidFill>
                        <a:schemeClr val="bg1"/>
                      </a:solidFill>
                    </a:rPr>
                    <a:t>: Apply precise customisations for publication-quality visuals</a:t>
                  </a: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C68ECF7-F64F-BE51-B7ED-9F27C3531102}"/>
                    </a:ext>
                  </a:extLst>
                </p:cNvPr>
                <p:cNvSpPr/>
                <p:nvPr/>
              </p:nvSpPr>
              <p:spPr>
                <a:xfrm>
                  <a:off x="2141938" y="2031428"/>
                  <a:ext cx="7916460" cy="1309796"/>
                </a:xfrm>
                <a:custGeom>
                  <a:avLst/>
                  <a:gdLst>
                    <a:gd name="connsiteX0" fmla="*/ 7650936 w 7774166"/>
                    <a:gd name="connsiteY0" fmla="*/ 0 h 2084799"/>
                    <a:gd name="connsiteX1" fmla="*/ 346318 w 7774166"/>
                    <a:gd name="connsiteY1" fmla="*/ 0 h 2084799"/>
                    <a:gd name="connsiteX2" fmla="*/ 259230 w 7774166"/>
                    <a:gd name="connsiteY2" fmla="*/ 36099 h 2084799"/>
                    <a:gd name="connsiteX3" fmla="*/ 36099 w 7774166"/>
                    <a:gd name="connsiteY3" fmla="*/ 259186 h 2084799"/>
                    <a:gd name="connsiteX4" fmla="*/ 0 w 7774166"/>
                    <a:gd name="connsiteY4" fmla="*/ 346318 h 2084799"/>
                    <a:gd name="connsiteX5" fmla="*/ 0 w 7774166"/>
                    <a:gd name="connsiteY5" fmla="*/ 1637078 h 2084799"/>
                    <a:gd name="connsiteX6" fmla="*/ 123186 w 7774166"/>
                    <a:gd name="connsiteY6" fmla="*/ 1760265 h 2084799"/>
                    <a:gd name="connsiteX7" fmla="*/ 649070 w 7774166"/>
                    <a:gd name="connsiteY7" fmla="*/ 1760265 h 2084799"/>
                    <a:gd name="connsiteX8" fmla="*/ 945371 w 7774166"/>
                    <a:gd name="connsiteY8" fmla="*/ 2084799 h 2084799"/>
                    <a:gd name="connsiteX9" fmla="*/ 1241672 w 7774166"/>
                    <a:gd name="connsiteY9" fmla="*/ 1760265 h 2084799"/>
                    <a:gd name="connsiteX10" fmla="*/ 7427849 w 7774166"/>
                    <a:gd name="connsiteY10" fmla="*/ 1760265 h 2084799"/>
                    <a:gd name="connsiteX11" fmla="*/ 7514937 w 7774166"/>
                    <a:gd name="connsiteY11" fmla="*/ 1724166 h 2084799"/>
                    <a:gd name="connsiteX12" fmla="*/ 7738068 w 7774166"/>
                    <a:gd name="connsiteY12" fmla="*/ 1501034 h 2084799"/>
                    <a:gd name="connsiteX13" fmla="*/ 7774167 w 7774166"/>
                    <a:gd name="connsiteY13" fmla="*/ 1413947 h 2084799"/>
                    <a:gd name="connsiteX14" fmla="*/ 7774167 w 7774166"/>
                    <a:gd name="connsiteY14" fmla="*/ 123186 h 2084799"/>
                    <a:gd name="connsiteX15" fmla="*/ 7650980 w 7774166"/>
                    <a:gd name="connsiteY15" fmla="*/ 0 h 208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774166" h="2084799">
                      <a:moveTo>
                        <a:pt x="7650936" y="0"/>
                      </a:moveTo>
                      <a:lnTo>
                        <a:pt x="346318" y="0"/>
                      </a:lnTo>
                      <a:cubicBezTo>
                        <a:pt x="313665" y="0"/>
                        <a:pt x="282339" y="12990"/>
                        <a:pt x="259230" y="36099"/>
                      </a:cubicBezTo>
                      <a:lnTo>
                        <a:pt x="36099" y="259186"/>
                      </a:lnTo>
                      <a:cubicBezTo>
                        <a:pt x="12990" y="282295"/>
                        <a:pt x="0" y="313621"/>
                        <a:pt x="0" y="346318"/>
                      </a:cubicBezTo>
                      <a:lnTo>
                        <a:pt x="0" y="1637078"/>
                      </a:lnTo>
                      <a:cubicBezTo>
                        <a:pt x="0" y="1705122"/>
                        <a:pt x="55142" y="1760265"/>
                        <a:pt x="123186" y="1760265"/>
                      </a:cubicBezTo>
                      <a:lnTo>
                        <a:pt x="649070" y="1760265"/>
                      </a:lnTo>
                      <a:lnTo>
                        <a:pt x="945371" y="2084799"/>
                      </a:lnTo>
                      <a:lnTo>
                        <a:pt x="1241672" y="1760265"/>
                      </a:lnTo>
                      <a:lnTo>
                        <a:pt x="7427849" y="1760265"/>
                      </a:lnTo>
                      <a:cubicBezTo>
                        <a:pt x="7460501" y="1760265"/>
                        <a:pt x="7491828" y="1747274"/>
                        <a:pt x="7514937" y="1724166"/>
                      </a:cubicBezTo>
                      <a:lnTo>
                        <a:pt x="7738068" y="1501034"/>
                      </a:lnTo>
                      <a:cubicBezTo>
                        <a:pt x="7761177" y="1477926"/>
                        <a:pt x="7774167" y="1446599"/>
                        <a:pt x="7774167" y="1413947"/>
                      </a:cubicBezTo>
                      <a:lnTo>
                        <a:pt x="7774167" y="123186"/>
                      </a:lnTo>
                      <a:cubicBezTo>
                        <a:pt x="7774167" y="55142"/>
                        <a:pt x="7719024" y="0"/>
                        <a:pt x="7650980" y="0"/>
                      </a:cubicBezTo>
                      <a:close/>
                    </a:path>
                  </a:pathLst>
                </a:custGeom>
                <a:solidFill>
                  <a:srgbClr val="2527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3374A99-3D30-9D0D-9A94-ECA677293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163" y="2266909"/>
                  <a:ext cx="6265808" cy="646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b="1">
                      <a:solidFill>
                        <a:schemeClr val="bg1"/>
                      </a:solidFill>
                    </a:rPr>
                    <a:t>Start with Seaborn</a:t>
                  </a:r>
                  <a:r>
                    <a:rPr lang="en-GB">
                      <a:solidFill>
                        <a:schemeClr val="bg1"/>
                      </a:solidFill>
                    </a:rPr>
                    <a:t>: Generate quick, attractive plots for initial exploration</a:t>
                  </a:r>
                </a:p>
              </p:txBody>
            </p:sp>
          </p:grp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34A68EE6-7389-B5FD-5A92-D42A1E51B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3775" y="2711117"/>
                <a:ext cx="836756" cy="427582"/>
              </a:xfrm>
              <a:prstGeom prst="rect">
                <a:avLst/>
              </a:prstGeom>
            </p:spPr>
          </p:pic>
        </p:grp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9A012C3-41B4-1D14-5CC9-600EAEB66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86739" y="4747333"/>
              <a:ext cx="605293" cy="700646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960837C-5E9A-9CFD-779C-E917B4CF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5202" y="3737170"/>
              <a:ext cx="584921" cy="62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6E5888-BA99-1A9C-1847-33ED27B2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 for Data </a:t>
            </a:r>
            <a:r>
              <a:rPr lang="en-US" err="1"/>
              <a:t>Visualisation</a:t>
            </a:r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10F7DC-D7D9-89E9-BE7A-3A022A958A8D}"/>
              </a:ext>
            </a:extLst>
          </p:cNvPr>
          <p:cNvGrpSpPr/>
          <p:nvPr/>
        </p:nvGrpSpPr>
        <p:grpSpPr>
          <a:xfrm>
            <a:off x="2516606" y="1485900"/>
            <a:ext cx="7158789" cy="5072855"/>
            <a:chOff x="2516606" y="1485900"/>
            <a:chExt cx="7158789" cy="507285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634585-0B60-2074-92AF-4C9C7C9289D4}"/>
                </a:ext>
              </a:extLst>
            </p:cNvPr>
            <p:cNvGrpSpPr/>
            <p:nvPr/>
          </p:nvGrpSpPr>
          <p:grpSpPr>
            <a:xfrm>
              <a:off x="2516606" y="1485900"/>
              <a:ext cx="7158789" cy="5072855"/>
              <a:chOff x="2516606" y="1485900"/>
              <a:chExt cx="7158789" cy="507285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DCF59A2-0D0E-759D-83C2-304EF6F58BCB}"/>
                  </a:ext>
                </a:extLst>
              </p:cNvPr>
              <p:cNvGrpSpPr/>
              <p:nvPr/>
            </p:nvGrpSpPr>
            <p:grpSpPr>
              <a:xfrm>
                <a:off x="2516606" y="1485900"/>
                <a:ext cx="7158789" cy="764006"/>
                <a:chOff x="2516606" y="1485900"/>
                <a:chExt cx="7158789" cy="764006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4E08EA49-0A3F-4424-D936-C90376F7F18A}"/>
                    </a:ext>
                  </a:extLst>
                </p:cNvPr>
                <p:cNvSpPr/>
                <p:nvPr/>
              </p:nvSpPr>
              <p:spPr>
                <a:xfrm>
                  <a:off x="2516606" y="1485900"/>
                  <a:ext cx="7158789" cy="764006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3D2F0E-4803-8FE8-14FF-233EC8E1E698}"/>
                    </a:ext>
                  </a:extLst>
                </p:cNvPr>
                <p:cNvSpPr txBox="1"/>
                <p:nvPr/>
              </p:nvSpPr>
              <p:spPr>
                <a:xfrm>
                  <a:off x="3532098" y="1544738"/>
                  <a:ext cx="559738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bg1"/>
                      </a:solidFill>
                    </a:rPr>
                    <a:t>Choose right chart type</a:t>
                  </a:r>
                  <a:r>
                    <a:rPr lang="en-US">
                      <a:solidFill>
                        <a:schemeClr val="bg1"/>
                      </a:solidFill>
                    </a:rPr>
                    <a:t>: Match </a:t>
                  </a:r>
                  <a:r>
                    <a:rPr lang="en-US" err="1">
                      <a:solidFill>
                        <a:schemeClr val="bg1"/>
                      </a:solidFill>
                    </a:rPr>
                    <a:t>visualisations</a:t>
                  </a:r>
                  <a:r>
                    <a:rPr lang="en-US">
                      <a:solidFill>
                        <a:schemeClr val="bg1"/>
                      </a:solidFill>
                    </a:rPr>
                    <a:t> to data type and analytical goals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DEF9DC9-7625-0D6B-7EEF-E40FDC1DC38F}"/>
                  </a:ext>
                </a:extLst>
              </p:cNvPr>
              <p:cNvGrpSpPr/>
              <p:nvPr/>
            </p:nvGrpSpPr>
            <p:grpSpPr>
              <a:xfrm>
                <a:off x="2516606" y="2563112"/>
                <a:ext cx="7158789" cy="764006"/>
                <a:chOff x="2516606" y="2592806"/>
                <a:chExt cx="7158789" cy="764006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B645F5BF-EA12-1EE4-A02D-B3163BD80B48}"/>
                    </a:ext>
                  </a:extLst>
                </p:cNvPr>
                <p:cNvSpPr/>
                <p:nvPr/>
              </p:nvSpPr>
              <p:spPr>
                <a:xfrm>
                  <a:off x="2516606" y="2592806"/>
                  <a:ext cx="7158789" cy="764006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8901B2-699D-4ED6-5519-C2A606CC972B}"/>
                    </a:ext>
                  </a:extLst>
                </p:cNvPr>
                <p:cNvSpPr txBox="1"/>
                <p:nvPr/>
              </p:nvSpPr>
              <p:spPr>
                <a:xfrm>
                  <a:off x="3532098" y="2651644"/>
                  <a:ext cx="553215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solidFill>
                        <a:schemeClr val="bg1"/>
                      </a:solidFill>
                    </a:rPr>
                    <a:t>Avoid clutter: </a:t>
                  </a:r>
                  <a:r>
                    <a:rPr lang="en-US">
                      <a:solidFill>
                        <a:schemeClr val="bg1"/>
                      </a:solidFill>
                    </a:rPr>
                    <a:t>Remove unnecessary elements and prevent misleading scales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8AF32DC-BCEB-A365-8B65-6A7D9536881C}"/>
                  </a:ext>
                </a:extLst>
              </p:cNvPr>
              <p:cNvGrpSpPr/>
              <p:nvPr/>
            </p:nvGrpSpPr>
            <p:grpSpPr>
              <a:xfrm>
                <a:off x="2516606" y="3640324"/>
                <a:ext cx="7158789" cy="764006"/>
                <a:chOff x="2516606" y="3783932"/>
                <a:chExt cx="7158789" cy="764006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1814A32-3CA3-638D-D32D-748DD4C7A362}"/>
                    </a:ext>
                  </a:extLst>
                </p:cNvPr>
                <p:cNvSpPr/>
                <p:nvPr/>
              </p:nvSpPr>
              <p:spPr>
                <a:xfrm>
                  <a:off x="2516606" y="3783932"/>
                  <a:ext cx="7158789" cy="764006"/>
                </a:xfrm>
                <a:prstGeom prst="roundRect">
                  <a:avLst/>
                </a:prstGeom>
                <a:solidFill>
                  <a:srgbClr val="2964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B19FF76-91EF-918F-2BBC-EA794716B575}"/>
                    </a:ext>
                  </a:extLst>
                </p:cNvPr>
                <p:cNvSpPr txBox="1"/>
                <p:nvPr/>
              </p:nvSpPr>
              <p:spPr>
                <a:xfrm>
                  <a:off x="3532098" y="3850640"/>
                  <a:ext cx="559738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solidFill>
                        <a:schemeClr val="bg1"/>
                      </a:solidFill>
                    </a:rPr>
                    <a:t>Keep it simple</a:t>
                  </a:r>
                  <a:r>
                    <a:rPr lang="en-US">
                      <a:solidFill>
                        <a:schemeClr val="bg1"/>
                      </a:solidFill>
                    </a:rPr>
                    <a:t>: Maintain clarity and avoid complexity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4F599E5-E24D-C99A-EAC3-4A4FBBFA745D}"/>
                  </a:ext>
                </a:extLst>
              </p:cNvPr>
              <p:cNvGrpSpPr/>
              <p:nvPr/>
            </p:nvGrpSpPr>
            <p:grpSpPr>
              <a:xfrm>
                <a:off x="2516606" y="4717536"/>
                <a:ext cx="7158789" cy="764006"/>
                <a:chOff x="2516606" y="4890838"/>
                <a:chExt cx="7158789" cy="764006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8663B47-6E5F-F864-5F8F-0DD9F6ADF50B}"/>
                    </a:ext>
                  </a:extLst>
                </p:cNvPr>
                <p:cNvSpPr/>
                <p:nvPr/>
              </p:nvSpPr>
              <p:spPr>
                <a:xfrm>
                  <a:off x="2516606" y="4890838"/>
                  <a:ext cx="7158789" cy="764006"/>
                </a:xfrm>
                <a:prstGeom prst="roundRect">
                  <a:avLst/>
                </a:prstGeom>
                <a:solidFill>
                  <a:srgbClr val="25274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19B089-4EF9-7927-10AD-C9618376521D}"/>
                    </a:ext>
                  </a:extLst>
                </p:cNvPr>
                <p:cNvSpPr txBox="1"/>
                <p:nvPr/>
              </p:nvSpPr>
              <p:spPr>
                <a:xfrm>
                  <a:off x="3532098" y="5088175"/>
                  <a:ext cx="55973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solidFill>
                        <a:schemeClr val="bg1"/>
                      </a:solidFill>
                    </a:rPr>
                    <a:t>Add context</a:t>
                  </a:r>
                  <a:r>
                    <a:rPr lang="en-US">
                      <a:solidFill>
                        <a:schemeClr val="bg1"/>
                      </a:solidFill>
                    </a:rPr>
                    <a:t>: Include labels, legends and titles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27F97B-C58B-9FF9-FE36-571528D71B09}"/>
                  </a:ext>
                </a:extLst>
              </p:cNvPr>
              <p:cNvGrpSpPr/>
              <p:nvPr/>
            </p:nvGrpSpPr>
            <p:grpSpPr>
              <a:xfrm>
                <a:off x="2516606" y="5794749"/>
                <a:ext cx="7158789" cy="764006"/>
                <a:chOff x="2516606" y="5853364"/>
                <a:chExt cx="7158789" cy="764006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C3FE82C7-D5B2-9F8D-CF08-C3C3301222A3}"/>
                    </a:ext>
                  </a:extLst>
                </p:cNvPr>
                <p:cNvSpPr/>
                <p:nvPr/>
              </p:nvSpPr>
              <p:spPr>
                <a:xfrm>
                  <a:off x="2516606" y="5853364"/>
                  <a:ext cx="7158789" cy="764006"/>
                </a:xfrm>
                <a:prstGeom prst="roundRect">
                  <a:avLst/>
                </a:prstGeom>
                <a:solidFill>
                  <a:srgbClr val="2E9C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6C8630-5DDE-BC3E-33C0-05F684518B46}"/>
                    </a:ext>
                  </a:extLst>
                </p:cNvPr>
                <p:cNvSpPr txBox="1"/>
                <p:nvPr/>
              </p:nvSpPr>
              <p:spPr>
                <a:xfrm>
                  <a:off x="3532098" y="5912202"/>
                  <a:ext cx="559738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>
                      <a:solidFill>
                        <a:schemeClr val="bg1"/>
                      </a:solidFill>
                    </a:rPr>
                    <a:t>Use </a:t>
                  </a:r>
                  <a:r>
                    <a:rPr lang="en-US" b="1" err="1">
                      <a:solidFill>
                        <a:schemeClr val="bg1"/>
                      </a:solidFill>
                    </a:rPr>
                    <a:t>colours</a:t>
                  </a:r>
                  <a:r>
                    <a:rPr lang="en-US" b="1">
                      <a:solidFill>
                        <a:schemeClr val="bg1"/>
                      </a:solidFill>
                    </a:rPr>
                    <a:t> wisely</a:t>
                  </a:r>
                  <a:r>
                    <a:rPr lang="en-US">
                      <a:solidFill>
                        <a:schemeClr val="bg1"/>
                      </a:solidFill>
                    </a:rPr>
                    <a:t>: Enhance readability and accessibility with thoughtful color choices</a:t>
                  </a:r>
                  <a:endParaRPr lang="en-GB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4406B55-0887-D001-8FF3-648350EE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1271" y="1674342"/>
              <a:ext cx="555398" cy="46131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DD39FE-8D0E-B892-FA60-3EDB33E62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8747" y="2597678"/>
              <a:ext cx="567537" cy="617615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F53EFCD-3A35-C774-0C54-D9E68A7DE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89921" y="3769118"/>
              <a:ext cx="516157" cy="509937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D59916A-33E4-77FC-AC4A-EC2335688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65719" y="4853130"/>
              <a:ext cx="451649" cy="460995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B9FBB69-3B41-4E21-F61C-1EF50DE3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49588" y="5917797"/>
              <a:ext cx="570995" cy="50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2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4215E80-663C-0C5A-49CC-925D1F87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</a:t>
            </a:r>
            <a:br>
              <a:rPr lang="en-GB"/>
            </a:b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0BBBE2-438D-7D08-9760-66383C4CEC14}"/>
              </a:ext>
            </a:extLst>
          </p:cNvPr>
          <p:cNvGrpSpPr/>
          <p:nvPr/>
        </p:nvGrpSpPr>
        <p:grpSpPr>
          <a:xfrm>
            <a:off x="462764" y="1780653"/>
            <a:ext cx="11125151" cy="3334951"/>
            <a:chOff x="462764" y="1722597"/>
            <a:chExt cx="11125151" cy="33349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7722F3-699B-3757-A7D5-2B4F8672284A}"/>
                </a:ext>
              </a:extLst>
            </p:cNvPr>
            <p:cNvSpPr txBox="1"/>
            <p:nvPr/>
          </p:nvSpPr>
          <p:spPr>
            <a:xfrm>
              <a:off x="1705144" y="4811327"/>
              <a:ext cx="110607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rgbClr val="25274D"/>
                  </a:solidFill>
                  <a:latin typeface="Montserrat" panose="00000500000000000000" pitchFamily="50" charset="0"/>
                </a:rPr>
                <a:t>Matplotlib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52FC3A-0491-3E30-7F53-4B6A2F492D42}"/>
                </a:ext>
              </a:extLst>
            </p:cNvPr>
            <p:cNvGrpSpPr/>
            <p:nvPr/>
          </p:nvGrpSpPr>
          <p:grpSpPr>
            <a:xfrm>
              <a:off x="462764" y="1722597"/>
              <a:ext cx="3590833" cy="2939814"/>
              <a:chOff x="462764" y="1888852"/>
              <a:chExt cx="3590833" cy="293981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562DC9F-31A4-CB53-932C-C547AD8D7639}"/>
                  </a:ext>
                </a:extLst>
              </p:cNvPr>
              <p:cNvGrpSpPr/>
              <p:nvPr/>
            </p:nvGrpSpPr>
            <p:grpSpPr>
              <a:xfrm>
                <a:off x="462764" y="4491519"/>
                <a:ext cx="3590833" cy="337147"/>
                <a:chOff x="582906" y="3979026"/>
                <a:chExt cx="3590833" cy="337147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C6A15BB-971C-9D9B-2201-A3667E5FE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906" y="4132645"/>
                  <a:ext cx="3590833" cy="0"/>
                </a:xfrm>
                <a:prstGeom prst="line">
                  <a:avLst/>
                </a:prstGeom>
                <a:ln w="28575">
                  <a:solidFill>
                    <a:srgbClr val="25274D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Sev01">
                  <a:extLst>
                    <a:ext uri="{FF2B5EF4-FFF2-40B4-BE49-F238E27FC236}">
                      <a16:creationId xmlns:a16="http://schemas.microsoft.com/office/drawing/2014/main" id="{27421506-73DB-9419-65D3-23A211B095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09749" y="3979026"/>
                  <a:ext cx="337147" cy="33714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2527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33">
                    <a:solidFill>
                      <a:schemeClr val="bg1"/>
                    </a:solidFill>
                    <a:latin typeface="FontAwesome" pitchFamily="2" charset="0"/>
                  </a:endParaRPr>
                </a:p>
              </p:txBody>
            </p:sp>
          </p:grpSp>
          <p:sp>
            <p:nvSpPr>
              <p:cNvPr id="33" name="Down Arrow Callout 133">
                <a:extLst>
                  <a:ext uri="{FF2B5EF4-FFF2-40B4-BE49-F238E27FC236}">
                    <a16:creationId xmlns:a16="http://schemas.microsoft.com/office/drawing/2014/main" id="{8CC128F5-5C9A-8C7A-E7AF-1B3EA3837839}"/>
                  </a:ext>
                </a:extLst>
              </p:cNvPr>
              <p:cNvSpPr/>
              <p:nvPr/>
            </p:nvSpPr>
            <p:spPr>
              <a:xfrm>
                <a:off x="462764" y="1888852"/>
                <a:ext cx="3590832" cy="2165538"/>
              </a:xfrm>
              <a:prstGeom prst="roundRect">
                <a:avLst>
                  <a:gd name="adj" fmla="val 5822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756ABC-1DFB-56E5-7FEE-807A96D0F9C4}"/>
                </a:ext>
              </a:extLst>
            </p:cNvPr>
            <p:cNvSpPr txBox="1"/>
            <p:nvPr/>
          </p:nvSpPr>
          <p:spPr>
            <a:xfrm>
              <a:off x="492578" y="2355243"/>
              <a:ext cx="3530682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83"/>
                </a:lnSpc>
                <a:buSzPct val="100000"/>
              </a:pPr>
              <a:r>
                <a:rPr lang="en-US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Offers flexible, low-level control for custom </a:t>
              </a:r>
              <a:r>
                <a:rPr lang="en-US" err="1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visualisations</a:t>
              </a:r>
              <a:endParaRPr lang="en-US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5A73B7-E4D4-F052-94A7-9DFA81F8AD4F}"/>
                </a:ext>
              </a:extLst>
            </p:cNvPr>
            <p:cNvSpPr txBox="1"/>
            <p:nvPr/>
          </p:nvSpPr>
          <p:spPr>
            <a:xfrm>
              <a:off x="5577853" y="4811327"/>
              <a:ext cx="892873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rgbClr val="25274D"/>
                  </a:solidFill>
                  <a:latin typeface="Montserrat" panose="00000500000000000000" pitchFamily="50" charset="0"/>
                </a:rPr>
                <a:t>Seaborn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F13792-F0D1-DEA3-63F2-BFC5FBD207C2}"/>
                </a:ext>
              </a:extLst>
            </p:cNvPr>
            <p:cNvGrpSpPr/>
            <p:nvPr/>
          </p:nvGrpSpPr>
          <p:grpSpPr>
            <a:xfrm>
              <a:off x="4228873" y="1722597"/>
              <a:ext cx="3590833" cy="2939814"/>
              <a:chOff x="4197780" y="1888852"/>
              <a:chExt cx="3590833" cy="293981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FB7178E-7778-C810-E9DF-21854E9340EF}"/>
                  </a:ext>
                </a:extLst>
              </p:cNvPr>
              <p:cNvGrpSpPr/>
              <p:nvPr/>
            </p:nvGrpSpPr>
            <p:grpSpPr>
              <a:xfrm>
                <a:off x="4197780" y="4491519"/>
                <a:ext cx="3590833" cy="337147"/>
                <a:chOff x="582906" y="3979026"/>
                <a:chExt cx="3590833" cy="337147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73983C5-EDEA-0998-98AD-41648E075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906" y="4132645"/>
                  <a:ext cx="3590833" cy="0"/>
                </a:xfrm>
                <a:prstGeom prst="line">
                  <a:avLst/>
                </a:prstGeom>
                <a:ln w="28575">
                  <a:solidFill>
                    <a:srgbClr val="2E9CCA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Sev01">
                  <a:extLst>
                    <a:ext uri="{FF2B5EF4-FFF2-40B4-BE49-F238E27FC236}">
                      <a16:creationId xmlns:a16="http://schemas.microsoft.com/office/drawing/2014/main" id="{EE3B114B-EE9F-13F5-03CC-A3D2BFEF16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09749" y="3979026"/>
                  <a:ext cx="337147" cy="33714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2E9C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33">
                    <a:solidFill>
                      <a:schemeClr val="bg1"/>
                    </a:solidFill>
                    <a:latin typeface="FontAwesome" pitchFamily="2" charset="0"/>
                  </a:endParaRPr>
                </a:p>
              </p:txBody>
            </p:sp>
          </p:grpSp>
          <p:sp>
            <p:nvSpPr>
              <p:cNvPr id="29" name="Down Arrow Callout 133">
                <a:extLst>
                  <a:ext uri="{FF2B5EF4-FFF2-40B4-BE49-F238E27FC236}">
                    <a16:creationId xmlns:a16="http://schemas.microsoft.com/office/drawing/2014/main" id="{8DABD2B6-F0BC-EA78-D4E1-8AF550EA96C7}"/>
                  </a:ext>
                </a:extLst>
              </p:cNvPr>
              <p:cNvSpPr/>
              <p:nvPr/>
            </p:nvSpPr>
            <p:spPr>
              <a:xfrm>
                <a:off x="4197780" y="1888852"/>
                <a:ext cx="3590832" cy="2165538"/>
              </a:xfrm>
              <a:prstGeom prst="roundRect">
                <a:avLst>
                  <a:gd name="adj" fmla="val 5822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E0E4A9-A9B2-5E52-2A82-5F2AC47DD7B8}"/>
                </a:ext>
              </a:extLst>
            </p:cNvPr>
            <p:cNvSpPr txBox="1"/>
            <p:nvPr/>
          </p:nvSpPr>
          <p:spPr>
            <a:xfrm>
              <a:off x="4265776" y="2355243"/>
              <a:ext cx="3530682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83"/>
                </a:lnSpc>
                <a:buSzPct val="100000"/>
              </a:pPr>
              <a:r>
                <a:rPr lang="en-US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Provides high-level interface with statistical focus and attractive defaults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86C84E-89FC-6BA3-F1BE-D42081D7D542}"/>
                </a:ext>
              </a:extLst>
            </p:cNvPr>
            <p:cNvSpPr txBox="1"/>
            <p:nvPr/>
          </p:nvSpPr>
          <p:spPr>
            <a:xfrm>
              <a:off x="8862258" y="4811327"/>
              <a:ext cx="185627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Complete Toolkit</a:t>
              </a:r>
              <a:endParaRPr lang="en-US" sz="1600" b="1">
                <a:solidFill>
                  <a:srgbClr val="25274D"/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3410FF-93B5-F00D-261D-39E8A9DDECD2}"/>
                </a:ext>
              </a:extLst>
            </p:cNvPr>
            <p:cNvGrpSpPr/>
            <p:nvPr/>
          </p:nvGrpSpPr>
          <p:grpSpPr>
            <a:xfrm>
              <a:off x="7994981" y="1722597"/>
              <a:ext cx="3590833" cy="2939814"/>
              <a:chOff x="7994981" y="1888852"/>
              <a:chExt cx="3590833" cy="29398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C17790-0471-90BD-D588-E7E5B4041EB1}"/>
                  </a:ext>
                </a:extLst>
              </p:cNvPr>
              <p:cNvGrpSpPr/>
              <p:nvPr/>
            </p:nvGrpSpPr>
            <p:grpSpPr>
              <a:xfrm>
                <a:off x="7994981" y="4491519"/>
                <a:ext cx="3590833" cy="337147"/>
                <a:chOff x="582906" y="3979026"/>
                <a:chExt cx="3590833" cy="33714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0F3815D-CDDF-A852-58E7-D9F7394B0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906" y="4132645"/>
                  <a:ext cx="3590833" cy="0"/>
                </a:xfrm>
                <a:prstGeom prst="line">
                  <a:avLst/>
                </a:prstGeom>
                <a:ln w="28575">
                  <a:solidFill>
                    <a:srgbClr val="29648A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Sev01">
                  <a:extLst>
                    <a:ext uri="{FF2B5EF4-FFF2-40B4-BE49-F238E27FC236}">
                      <a16:creationId xmlns:a16="http://schemas.microsoft.com/office/drawing/2014/main" id="{89265B24-FCA1-B4C5-FD21-CD96DA95F9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09749" y="3979026"/>
                  <a:ext cx="337147" cy="337147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2964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33">
                    <a:solidFill>
                      <a:schemeClr val="bg1"/>
                    </a:solidFill>
                    <a:latin typeface="FontAwesome" pitchFamily="2" charset="0"/>
                  </a:endParaRPr>
                </a:p>
              </p:txBody>
            </p:sp>
          </p:grpSp>
          <p:sp>
            <p:nvSpPr>
              <p:cNvPr id="25" name="Down Arrow Callout 133">
                <a:extLst>
                  <a:ext uri="{FF2B5EF4-FFF2-40B4-BE49-F238E27FC236}">
                    <a16:creationId xmlns:a16="http://schemas.microsoft.com/office/drawing/2014/main" id="{A8346ADD-2F22-CD7E-BAC5-0122E408D731}"/>
                  </a:ext>
                </a:extLst>
              </p:cNvPr>
              <p:cNvSpPr/>
              <p:nvPr/>
            </p:nvSpPr>
            <p:spPr>
              <a:xfrm>
                <a:off x="7994981" y="1888852"/>
                <a:ext cx="3590832" cy="2165538"/>
              </a:xfrm>
              <a:prstGeom prst="roundRect">
                <a:avLst>
                  <a:gd name="adj" fmla="val 5822"/>
                </a:avLst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63B63-71D1-6F5A-93C6-99867736BA09}"/>
                </a:ext>
              </a:extLst>
            </p:cNvPr>
            <p:cNvSpPr txBox="1"/>
            <p:nvPr/>
          </p:nvSpPr>
          <p:spPr>
            <a:xfrm>
              <a:off x="7997084" y="2355243"/>
              <a:ext cx="3590831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83"/>
                </a:lnSpc>
                <a:buSzPct val="100000"/>
              </a:pPr>
              <a:r>
                <a:rPr lang="en-US">
                  <a:solidFill>
                    <a:schemeClr val="bg1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Combine both for robust data exploration and storytelling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63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AB37-7F66-8599-53B3-432F5208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C9776-E770-E00C-E20E-2BF3440409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98" y="2482074"/>
            <a:ext cx="7849251" cy="1893851"/>
          </a:xfrm>
        </p:spPr>
        <p:txBody>
          <a:bodyPr>
            <a:normAutofit/>
          </a:bodyPr>
          <a:lstStyle/>
          <a:p>
            <a:pPr>
              <a:lnSpc>
                <a:spcPts val="4625"/>
              </a:lnSpc>
            </a:pPr>
            <a: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Mastering Code </a:t>
            </a:r>
            <a:r>
              <a:rPr lang="en-US" sz="3600" dirty="0" err="1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Modularisation</a:t>
            </a:r>
            <a:br>
              <a:rPr lang="en-US" sz="3600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</a:br>
            <a:endParaRPr lang="en-US" sz="3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81705A4-0871-0D9C-6AE5-762EF2983C92}"/>
              </a:ext>
            </a:extLst>
          </p:cNvPr>
          <p:cNvSpPr/>
          <p:nvPr/>
        </p:nvSpPr>
        <p:spPr>
          <a:xfrm>
            <a:off x="10720822" y="6392963"/>
            <a:ext cx="1342156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5274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(Topic 10 of 10)</a:t>
            </a:r>
            <a:endParaRPr lang="en-US" dirty="0">
              <a:solidFill>
                <a:srgbClr val="252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3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0A8280-F3CF-7863-2D6C-ACE41986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Mastering Code Modularisation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F7453-A3BF-8B93-5875-34C4C6E65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“Where Can I </a:t>
            </a:r>
            <a:r>
              <a:rPr lang="en-US" err="1"/>
              <a:t>Modularise</a:t>
            </a:r>
            <a:r>
              <a:rPr lang="en-US"/>
              <a:t> My Work Using Functions/Libraries?”</a:t>
            </a:r>
          </a:p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B06A69-5442-E964-41FA-A9EFB9CE0BFA}"/>
              </a:ext>
            </a:extLst>
          </p:cNvPr>
          <p:cNvGrpSpPr/>
          <p:nvPr/>
        </p:nvGrpSpPr>
        <p:grpSpPr>
          <a:xfrm>
            <a:off x="2644140" y="1905000"/>
            <a:ext cx="6903720" cy="1057964"/>
            <a:chOff x="1901372" y="1330886"/>
            <a:chExt cx="6366327" cy="10579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F50AF7-21BC-2D91-7D04-26989C3DF903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CD58C6A-6419-C520-A883-0C5F70C94067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00FFD-D14F-F11B-98A8-39E4762A095B}"/>
                  </a:ext>
                </a:extLst>
              </p:cNvPr>
              <p:cNvSpPr txBox="1"/>
              <p:nvPr/>
            </p:nvSpPr>
            <p:spPr>
              <a:xfrm>
                <a:off x="1839024" y="2136422"/>
                <a:ext cx="5556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Break large, repetitive code into smaller functions</a:t>
                </a:r>
              </a:p>
            </p:txBody>
          </p:sp>
        </p:grpSp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6408A39F-A492-F01D-D40F-4EF29B1EF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6BD68-9AEF-8125-171D-EF75617547F2}"/>
              </a:ext>
            </a:extLst>
          </p:cNvPr>
          <p:cNvGrpSpPr/>
          <p:nvPr/>
        </p:nvGrpSpPr>
        <p:grpSpPr>
          <a:xfrm>
            <a:off x="2644140" y="3113919"/>
            <a:ext cx="6903720" cy="1057964"/>
            <a:chOff x="1901372" y="1330886"/>
            <a:chExt cx="6366327" cy="10579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4E71C4F-F243-D639-1277-A8A915E2A3B8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EB38725-F4E2-B511-1849-895B83CB0ED6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E9CC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FBF067-7CD8-7EE2-0A2A-EF4C58F7A2C6}"/>
                  </a:ext>
                </a:extLst>
              </p:cNvPr>
              <p:cNvSpPr txBox="1"/>
              <p:nvPr/>
            </p:nvSpPr>
            <p:spPr>
              <a:xfrm>
                <a:off x="1839024" y="2136422"/>
                <a:ext cx="5556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Reuse existing code instead of rewriting it</a:t>
                </a:r>
              </a:p>
            </p:txBody>
          </p:sp>
        </p:grp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D821258A-158F-C538-3DDA-19D5941A6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6C9BD-55E7-2EFB-5C9D-61392C2B6D09}"/>
              </a:ext>
            </a:extLst>
          </p:cNvPr>
          <p:cNvGrpSpPr/>
          <p:nvPr/>
        </p:nvGrpSpPr>
        <p:grpSpPr>
          <a:xfrm>
            <a:off x="2644140" y="4322838"/>
            <a:ext cx="6903720" cy="1057964"/>
            <a:chOff x="1901372" y="1330886"/>
            <a:chExt cx="6366327" cy="10579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C47427-C15F-E1D4-2B99-446090ABD899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101EEFD-1189-F31C-0D72-396741905454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96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50CE92-A471-5A78-C1CC-C4C519F83CFA}"/>
                  </a:ext>
                </a:extLst>
              </p:cNvPr>
              <p:cNvSpPr txBox="1"/>
              <p:nvPr/>
            </p:nvSpPr>
            <p:spPr>
              <a:xfrm>
                <a:off x="1839024" y="1997923"/>
                <a:ext cx="55566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Create libraries or modules for frequently repeated tasks</a:t>
                </a:r>
              </a:p>
            </p:txBody>
          </p:sp>
        </p:grp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4ECDDED8-F1E1-EECD-1D9F-81C2EB9F6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CB3FC7-AEE4-75B9-A50E-9EB8B3111317}"/>
              </a:ext>
            </a:extLst>
          </p:cNvPr>
          <p:cNvGrpSpPr/>
          <p:nvPr/>
        </p:nvGrpSpPr>
        <p:grpSpPr>
          <a:xfrm>
            <a:off x="2644140" y="5531757"/>
            <a:ext cx="6903720" cy="1057964"/>
            <a:chOff x="1901372" y="1330886"/>
            <a:chExt cx="6366327" cy="10579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DB2274-3475-D852-9717-2BA4953DF300}"/>
                </a:ext>
              </a:extLst>
            </p:cNvPr>
            <p:cNvGrpSpPr/>
            <p:nvPr/>
          </p:nvGrpSpPr>
          <p:grpSpPr>
            <a:xfrm>
              <a:off x="1901372" y="1330886"/>
              <a:ext cx="6366327" cy="1057964"/>
              <a:chOff x="1234865" y="1792106"/>
              <a:chExt cx="6366327" cy="105796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6D06B2-B72A-BF80-2AE7-5CFDE900AA3A}"/>
                  </a:ext>
                </a:extLst>
              </p:cNvPr>
              <p:cNvSpPr/>
              <p:nvPr/>
            </p:nvSpPr>
            <p:spPr>
              <a:xfrm>
                <a:off x="1234865" y="1792106"/>
                <a:ext cx="6366327" cy="1057964"/>
              </a:xfrm>
              <a:prstGeom prst="roundRect">
                <a:avLst>
                  <a:gd name="adj" fmla="val 9369"/>
                </a:avLst>
              </a:prstGeom>
              <a:solidFill>
                <a:srgbClr val="25274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183985-EB7C-B3CA-B31A-F72E6461698F}"/>
                  </a:ext>
                </a:extLst>
              </p:cNvPr>
              <p:cNvSpPr txBox="1"/>
              <p:nvPr/>
            </p:nvSpPr>
            <p:spPr>
              <a:xfrm>
                <a:off x="1839024" y="1997923"/>
                <a:ext cx="55566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Improve readability, debugging and team collaboration</a:t>
                </a:r>
              </a:p>
            </p:txBody>
          </p:sp>
        </p:grp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2489DF0-8ACA-B2EE-46E0-493DC61F8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6367" y="1652557"/>
              <a:ext cx="414624" cy="414624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0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7A57B3-8789-CEA0-D5C4-68C40884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Examples of Effective Modularisation</a:t>
            </a:r>
            <a:br>
              <a:rPr lang="en-GB"/>
            </a:b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9CB586-A816-D330-F90E-0870DDABB281}"/>
              </a:ext>
            </a:extLst>
          </p:cNvPr>
          <p:cNvGrpSpPr/>
          <p:nvPr/>
        </p:nvGrpSpPr>
        <p:grpSpPr>
          <a:xfrm>
            <a:off x="1973943" y="1594263"/>
            <a:ext cx="8244114" cy="1346200"/>
            <a:chOff x="1840593" y="1281546"/>
            <a:chExt cx="8244114" cy="1346200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D7AC1882-D5F4-B00E-2B7C-57BD1BB85F28}"/>
                </a:ext>
              </a:extLst>
            </p:cNvPr>
            <p:cNvSpPr/>
            <p:nvPr/>
          </p:nvSpPr>
          <p:spPr>
            <a:xfrm>
              <a:off x="1840593" y="1281546"/>
              <a:ext cx="8244114" cy="546032"/>
            </a:xfrm>
            <a:prstGeom prst="round2SameRect">
              <a:avLst/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B3B835AC-5C11-2891-249C-870037D2D040}"/>
                </a:ext>
              </a:extLst>
            </p:cNvPr>
            <p:cNvSpPr/>
            <p:nvPr/>
          </p:nvSpPr>
          <p:spPr>
            <a:xfrm rot="10800000">
              <a:off x="1840593" y="1827578"/>
              <a:ext cx="8244114" cy="800168"/>
            </a:xfrm>
            <a:prstGeom prst="round2SameRect">
              <a:avLst>
                <a:gd name="adj1" fmla="val 1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063670-56FE-9EBE-621E-382E32E77C9F}"/>
                </a:ext>
              </a:extLst>
            </p:cNvPr>
            <p:cNvSpPr txBox="1"/>
            <p:nvPr/>
          </p:nvSpPr>
          <p:spPr>
            <a:xfrm>
              <a:off x="2856593" y="1373971"/>
              <a:ext cx="62121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Functions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FBDAE-15E2-2E9E-9B87-FC3AF9FC572D}"/>
                </a:ext>
              </a:extLst>
            </p:cNvPr>
            <p:cNvSpPr txBox="1"/>
            <p:nvPr/>
          </p:nvSpPr>
          <p:spPr>
            <a:xfrm>
              <a:off x="1913163" y="1877942"/>
              <a:ext cx="80462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Write a single </a:t>
              </a:r>
              <a:r>
                <a:rPr lang="en-US" err="1">
                  <a:solidFill>
                    <a:srgbClr val="25274D"/>
                  </a:solidFill>
                  <a:latin typeface="Montserrat" panose="00000500000000000000" pitchFamily="2" charset="0"/>
                </a:rPr>
                <a:t>clean_data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() function to handle all preprocessing consistently.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46EF2-C610-DA48-8E60-09F7F7A7BBF4}"/>
              </a:ext>
            </a:extLst>
          </p:cNvPr>
          <p:cNvGrpSpPr/>
          <p:nvPr/>
        </p:nvGrpSpPr>
        <p:grpSpPr>
          <a:xfrm>
            <a:off x="1973943" y="3068370"/>
            <a:ext cx="8244114" cy="1346200"/>
            <a:chOff x="1840593" y="1281546"/>
            <a:chExt cx="8244114" cy="1346200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95EEB2DF-AC96-7EF9-812D-829829250A8E}"/>
                </a:ext>
              </a:extLst>
            </p:cNvPr>
            <p:cNvSpPr/>
            <p:nvPr/>
          </p:nvSpPr>
          <p:spPr>
            <a:xfrm>
              <a:off x="1840593" y="1281546"/>
              <a:ext cx="8244114" cy="546032"/>
            </a:xfrm>
            <a:prstGeom prst="round2SameRect">
              <a:avLst/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A1ACECC9-55DD-AA90-C232-04E6228B285A}"/>
                </a:ext>
              </a:extLst>
            </p:cNvPr>
            <p:cNvSpPr/>
            <p:nvPr/>
          </p:nvSpPr>
          <p:spPr>
            <a:xfrm rot="10800000">
              <a:off x="1840593" y="1827578"/>
              <a:ext cx="8244114" cy="800168"/>
            </a:xfrm>
            <a:prstGeom prst="round2SameRect">
              <a:avLst>
                <a:gd name="adj1" fmla="val 1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7A156-F806-0AD5-B012-645B4F160FD3}"/>
                </a:ext>
              </a:extLst>
            </p:cNvPr>
            <p:cNvSpPr txBox="1"/>
            <p:nvPr/>
          </p:nvSpPr>
          <p:spPr>
            <a:xfrm>
              <a:off x="2856593" y="1373971"/>
              <a:ext cx="62121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Libraries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1DC70-F1A2-C4E3-5451-7225B598AD89}"/>
                </a:ext>
              </a:extLst>
            </p:cNvPr>
            <p:cNvSpPr txBox="1"/>
            <p:nvPr/>
          </p:nvSpPr>
          <p:spPr>
            <a:xfrm>
              <a:off x="1927677" y="1877942"/>
              <a:ext cx="80462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Use established libraries like pandas to replace manual loops with </a:t>
              </a:r>
              <a:r>
                <a:rPr lang="en-US" err="1">
                  <a:solidFill>
                    <a:srgbClr val="25274D"/>
                  </a:solidFill>
                  <a:latin typeface="Montserrat" panose="00000500000000000000" pitchFamily="2" charset="0"/>
                </a:rPr>
                <a:t>optimised</a:t>
              </a:r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, tested code.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0DEFD-241A-A736-5492-5E64115D28F3}"/>
              </a:ext>
            </a:extLst>
          </p:cNvPr>
          <p:cNvGrpSpPr/>
          <p:nvPr/>
        </p:nvGrpSpPr>
        <p:grpSpPr>
          <a:xfrm>
            <a:off x="1973943" y="4542477"/>
            <a:ext cx="8244114" cy="1346200"/>
            <a:chOff x="1840593" y="1281546"/>
            <a:chExt cx="8244114" cy="1346200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9C669A0-B0D8-459B-FFEA-85960FA4B4B9}"/>
                </a:ext>
              </a:extLst>
            </p:cNvPr>
            <p:cNvSpPr/>
            <p:nvPr/>
          </p:nvSpPr>
          <p:spPr>
            <a:xfrm>
              <a:off x="1840593" y="1281546"/>
              <a:ext cx="8244114" cy="546032"/>
            </a:xfrm>
            <a:prstGeom prst="round2SameRect">
              <a:avLst/>
            </a:prstGeom>
            <a:solidFill>
              <a:srgbClr val="2964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D76FC399-747D-112A-D955-2822F515CEA0}"/>
                </a:ext>
              </a:extLst>
            </p:cNvPr>
            <p:cNvSpPr/>
            <p:nvPr/>
          </p:nvSpPr>
          <p:spPr>
            <a:xfrm rot="10800000">
              <a:off x="1840593" y="1827578"/>
              <a:ext cx="8244114" cy="800168"/>
            </a:xfrm>
            <a:prstGeom prst="round2SameRect">
              <a:avLst>
                <a:gd name="adj1" fmla="val 1266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336F94-1F9F-75DD-85A1-01A7712A898B}"/>
                </a:ext>
              </a:extLst>
            </p:cNvPr>
            <p:cNvSpPr txBox="1"/>
            <p:nvPr/>
          </p:nvSpPr>
          <p:spPr>
            <a:xfrm>
              <a:off x="2856593" y="1373971"/>
              <a:ext cx="62121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Montserrat" panose="00000500000000000000" pitchFamily="2" charset="0"/>
                </a:rPr>
                <a:t>Custom modules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5BF9AF-2DB7-1363-18C4-4812E77855C1}"/>
                </a:ext>
              </a:extLst>
            </p:cNvPr>
            <p:cNvSpPr txBox="1"/>
            <p:nvPr/>
          </p:nvSpPr>
          <p:spPr>
            <a:xfrm>
              <a:off x="1942191" y="1877942"/>
              <a:ext cx="80462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5274D"/>
                  </a:solidFill>
                  <a:latin typeface="Montserrat" panose="00000500000000000000" pitchFamily="2" charset="0"/>
                </a:rPr>
                <a:t>Bundle reusable functions into a module such as utils.py and import it across projects.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4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EBAC-CFC3-806A-A813-60FA08BD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CA0D023-3E52-63CE-4720-46B7328E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Examples of Effective Modularisation</a:t>
            </a:r>
            <a:br>
              <a:rPr lang="en-GB"/>
            </a:b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596CA9-0B1D-D601-C23B-D5DE56F10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Reflection Questions</a:t>
            </a:r>
          </a:p>
          <a:p>
            <a:endParaRPr lang="en-GB"/>
          </a:p>
        </p:txBody>
      </p:sp>
      <p:pic>
        <p:nvPicPr>
          <p:cNvPr id="21" name="Picture Placeholder 16">
            <a:extLst>
              <a:ext uri="{FF2B5EF4-FFF2-40B4-BE49-F238E27FC236}">
                <a16:creationId xmlns:a16="http://schemas.microsoft.com/office/drawing/2014/main" id="{45F9AA0F-C2C3-32AE-AF81-7AE7AC630A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4" r="644"/>
          <a:stretch/>
        </p:blipFill>
        <p:spPr>
          <a:xfrm>
            <a:off x="749300" y="2098675"/>
            <a:ext cx="5357813" cy="3360738"/>
          </a:xfrm>
          <a:prstGeom prst="roundRect">
            <a:avLst>
              <a:gd name="adj" fmla="val 8788"/>
            </a:avLst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DC31C1-90A3-3F29-EED2-A4737A94B0A8}"/>
              </a:ext>
            </a:extLst>
          </p:cNvPr>
          <p:cNvGrpSpPr/>
          <p:nvPr/>
        </p:nvGrpSpPr>
        <p:grpSpPr>
          <a:xfrm>
            <a:off x="6173923" y="2516414"/>
            <a:ext cx="5217977" cy="2324705"/>
            <a:chOff x="6179248" y="1952625"/>
            <a:chExt cx="5574602" cy="232470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FC64E85-230F-2C38-87FE-168786FC4391}"/>
                </a:ext>
              </a:extLst>
            </p:cNvPr>
            <p:cNvSpPr/>
            <p:nvPr/>
          </p:nvSpPr>
          <p:spPr>
            <a:xfrm>
              <a:off x="6179248" y="1952625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52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A41C4A9-AF4A-2AB8-5040-9610D509A1E6}"/>
                </a:ext>
              </a:extLst>
            </p:cNvPr>
            <p:cNvSpPr/>
            <p:nvPr/>
          </p:nvSpPr>
          <p:spPr>
            <a:xfrm>
              <a:off x="6179248" y="3305780"/>
              <a:ext cx="5574602" cy="971550"/>
            </a:xfrm>
            <a:prstGeom prst="roundRect">
              <a:avLst>
                <a:gd name="adj" fmla="val 50000"/>
              </a:avLst>
            </a:prstGeom>
            <a:solidFill>
              <a:srgbClr val="2E9C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6BF66C-A43A-9906-E073-9944E1A836D0}"/>
                </a:ext>
              </a:extLst>
            </p:cNvPr>
            <p:cNvSpPr txBox="1"/>
            <p:nvPr/>
          </p:nvSpPr>
          <p:spPr>
            <a:xfrm>
              <a:off x="6523633" y="2120946"/>
              <a:ext cx="50537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Which parts of your recent project could be </a:t>
              </a:r>
              <a:r>
                <a:rPr lang="en-US" err="1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modularised</a:t>
              </a:r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 into functions?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D5FF01-0713-3530-D12C-B201F3F3A170}"/>
                </a:ext>
              </a:extLst>
            </p:cNvPr>
            <p:cNvSpPr txBox="1"/>
            <p:nvPr/>
          </p:nvSpPr>
          <p:spPr>
            <a:xfrm>
              <a:off x="6754274" y="3468390"/>
              <a:ext cx="44245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Montserrat" panose="00000500000000000000" pitchFamily="50" charset="0"/>
                  <a:ea typeface="Montserrat" pitchFamily="34" charset="-122"/>
                  <a:cs typeface="Montserrat" pitchFamily="34" charset="-120"/>
                </a:rPr>
                <a:t>What repeated tasks could be converted into a reusable library?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1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5_Null">
  <a:themeElements>
    <a:clrScheme name="NU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EF7C00"/>
      </a:accent1>
      <a:accent2>
        <a:srgbClr val="003D7C"/>
      </a:accent2>
      <a:accent3>
        <a:srgbClr val="000000"/>
      </a:accent3>
      <a:accent4>
        <a:srgbClr val="FFFFFF"/>
      </a:accent4>
      <a:accent5>
        <a:srgbClr val="F4A34A"/>
      </a:accent5>
      <a:accent6>
        <a:srgbClr val="EBC844"/>
      </a:accent6>
      <a:hlink>
        <a:srgbClr val="A2B86C"/>
      </a:hlink>
      <a:folHlink>
        <a:srgbClr val="5CA793"/>
      </a:folHlink>
    </a:clrScheme>
    <a:fontScheme name="PFB">
      <a:majorFont>
        <a:latin typeface="Merriweather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3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373DBC30DDB459CEFB92C6B00A939" ma:contentTypeVersion="21" ma:contentTypeDescription="Create a new document." ma:contentTypeScope="" ma:versionID="16451364db072358a7e3e8d369e48ec4">
  <xsd:schema xmlns:xsd="http://www.w3.org/2001/XMLSchema" xmlns:xs="http://www.w3.org/2001/XMLSchema" xmlns:p="http://schemas.microsoft.com/office/2006/metadata/properties" xmlns:ns1="http://schemas.microsoft.com/sharepoint/v3" xmlns:ns2="41077cac-fa1c-4939-a97a-a20b352af600" xmlns:ns3="7bdace7b-419a-4620-be26-5a3fa6f280f9" targetNamespace="http://schemas.microsoft.com/office/2006/metadata/properties" ma:root="true" ma:fieldsID="d5e70f5b3466ede3bd3277aa62f36108" ns1:_="" ns2:_="" ns3:_="">
    <xsd:import namespace="http://schemas.microsoft.com/sharepoint/v3"/>
    <xsd:import namespace="41077cac-fa1c-4939-a97a-a20b352af600"/>
    <xsd:import namespace="7bdace7b-419a-4620-be26-5a3fa6f280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77cac-fa1c-4939-a97a-a20b352af6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8679018-c8b5-43e9-adcd-8cca0014b2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ace7b-419a-4620-be26-5a3fa6f280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3da60f-b4b7-4509-b80c-25011b1998e9}" ma:internalName="TaxCatchAll" ma:showField="CatchAllData" ma:web="7bdace7b-419a-4620-be26-5a3fa6f28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dace7b-419a-4620-be26-5a3fa6f280f9" xsi:nil="true"/>
    <lcf76f155ced4ddcb4097134ff3c332f xmlns="41077cac-fa1c-4939-a97a-a20b352af600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D547B07-6613-4B48-9289-A92DD3C12D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5AB00C-A937-4529-B16D-C9713F68579C}"/>
</file>

<file path=customXml/itemProps3.xml><?xml version="1.0" encoding="utf-8"?>
<ds:datastoreItem xmlns:ds="http://schemas.openxmlformats.org/officeDocument/2006/customXml" ds:itemID="{CB7F66EC-20EF-4A2B-8EBF-F72D49BED09F}">
  <ds:schemaRefs>
    <ds:schemaRef ds:uri="41077cac-fa1c-4939-a97a-a20b352af600"/>
    <ds:schemaRef ds:uri="6f148ddc-ea2d-4371-8a98-c86f7dc28236"/>
    <ds:schemaRef ds:uri="779a6c22-0e0e-4bdc-b2f0-413474619cbf"/>
    <ds:schemaRef ds:uri="7bdace7b-419a-4620-be26-5a3fa6f280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9502</Words>
  <Application>Microsoft Office PowerPoint</Application>
  <PresentationFormat>Widescreen</PresentationFormat>
  <Paragraphs>1568</Paragraphs>
  <Slides>101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03" baseType="lpstr">
      <vt:lpstr>Office Theme</vt:lpstr>
      <vt:lpstr>5_Null</vt:lpstr>
      <vt:lpstr>PowerPoint Presentation</vt:lpstr>
      <vt:lpstr>PowerPoint Presentation</vt:lpstr>
      <vt:lpstr>Revisit the Learning So Far</vt:lpstr>
      <vt:lpstr>Revisit the Learning So Far</vt:lpstr>
      <vt:lpstr>Topics Covered</vt:lpstr>
      <vt:lpstr>Topics Covered</vt:lpstr>
      <vt:lpstr>PowerPoint Presentation</vt:lpstr>
      <vt:lpstr>Error Handling in Python </vt:lpstr>
      <vt:lpstr>PowerPoint Presentation</vt:lpstr>
      <vt:lpstr>Types of Errors </vt:lpstr>
      <vt:lpstr>Common Exceptions in Python</vt:lpstr>
      <vt:lpstr>The try-except Block </vt:lpstr>
      <vt:lpstr>PowerPoint Presentation</vt:lpstr>
      <vt:lpstr>The finally Clause </vt:lpstr>
      <vt:lpstr>The finally Clause </vt:lpstr>
      <vt:lpstr>Raising Exceptions </vt:lpstr>
      <vt:lpstr>Raising Exceptions</vt:lpstr>
      <vt:lpstr>Best Practices </vt:lpstr>
      <vt:lpstr>PowerPoint Presentation</vt:lpstr>
      <vt:lpstr>Python Libraries </vt:lpstr>
      <vt:lpstr>PowerPoint Presentation</vt:lpstr>
      <vt:lpstr>Importance of Python Libraries</vt:lpstr>
      <vt:lpstr>Two Types of Python Libraries </vt:lpstr>
      <vt:lpstr>Types of Python Libraries </vt:lpstr>
      <vt:lpstr>PowerPoint Presentation</vt:lpstr>
      <vt:lpstr>Importing Modules — Basics </vt:lpstr>
      <vt:lpstr>Importing with Aliases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Library — math</vt:lpstr>
      <vt:lpstr>Standard Library — math</vt:lpstr>
      <vt:lpstr>Standard Library — random </vt:lpstr>
      <vt:lpstr>Standard Library — random </vt:lpstr>
      <vt:lpstr>Third-Party Library — requests </vt:lpstr>
      <vt:lpstr>Third-Party Library — requests </vt:lpstr>
      <vt:lpstr>Third-Party Library — json </vt:lpstr>
      <vt:lpstr>Third-Party Library — json </vt:lpstr>
      <vt:lpstr>Combining Libraries </vt:lpstr>
      <vt:lpstr>Combining Libraries </vt:lpstr>
      <vt:lpstr>Best Practices </vt:lpstr>
      <vt:lpstr>Best Practices </vt:lpstr>
      <vt:lpstr>Examples </vt:lpstr>
      <vt:lpstr>Examples </vt:lpstr>
      <vt:lpstr>Examples </vt:lpstr>
      <vt:lpstr>PowerPoint Presentation</vt:lpstr>
      <vt:lpstr>Significance of CLI Calculator</vt:lpstr>
      <vt:lpstr>Significance of CLI Calculator</vt:lpstr>
      <vt:lpstr>CLI – Command Line Interface </vt:lpstr>
      <vt:lpstr>CLI – Command Line Interface </vt:lpstr>
      <vt:lpstr>PowerPoint Presentation</vt:lpstr>
      <vt:lpstr>Project Structure </vt:lpstr>
      <vt:lpstr>operations.py (Functions)</vt:lpstr>
      <vt:lpstr>utils.py (Helper Functions) </vt:lpstr>
      <vt:lpstr>main.py (CLI Entry Point) </vt:lpstr>
      <vt:lpstr>Running the Calculator </vt:lpstr>
      <vt:lpstr>Key Takeaways </vt:lpstr>
      <vt:lpstr>PowerPoint Presentation</vt:lpstr>
      <vt:lpstr>PowerPoint Presentation</vt:lpstr>
      <vt:lpstr>Numpay &amp; Pandas</vt:lpstr>
      <vt:lpstr>Importing Libraries </vt:lpstr>
      <vt:lpstr>NumPy Basics</vt:lpstr>
      <vt:lpstr>NumPy Basics</vt:lpstr>
      <vt:lpstr>PowerPoint Presentation</vt:lpstr>
      <vt:lpstr>Pandas Dominating Data Science</vt:lpstr>
      <vt:lpstr>Essential Data Analysis Functions</vt:lpstr>
      <vt:lpstr>Pandas Data Structures </vt:lpstr>
      <vt:lpstr>Loading CSV with Pandas</vt:lpstr>
      <vt:lpstr>Loading CSV with Pandas</vt:lpstr>
      <vt:lpstr>Selecting Data </vt:lpstr>
      <vt:lpstr>Inspecting Data </vt:lpstr>
      <vt:lpstr>Data Summarisation Powerhouse </vt:lpstr>
      <vt:lpstr>Grouping and Aggregation </vt:lpstr>
      <vt:lpstr>Mastering Missing Data </vt:lpstr>
      <vt:lpstr>Data Transformation Techniques </vt:lpstr>
      <vt:lpstr>Real-World Example </vt:lpstr>
      <vt:lpstr>Real-World Example: Customer Analytics </vt:lpstr>
      <vt:lpstr>Visualisation Integration </vt:lpstr>
      <vt:lpstr>Key Takeaways </vt:lpstr>
      <vt:lpstr>PowerPoint Presentation</vt:lpstr>
      <vt:lpstr>PowerPoint Presentation</vt:lpstr>
      <vt:lpstr>PowerPoint Presentation</vt:lpstr>
      <vt:lpstr>Data Visualisation with Matplotlib and Seaborn </vt:lpstr>
      <vt:lpstr>Importance of Data Visualisation </vt:lpstr>
      <vt:lpstr>Introduction to Matplotlib </vt:lpstr>
      <vt:lpstr>Matplotlib </vt:lpstr>
      <vt:lpstr>Introduction to Seaborn </vt:lpstr>
      <vt:lpstr>Seaborn </vt:lpstr>
      <vt:lpstr>Matplotlib v. Seaborn </vt:lpstr>
      <vt:lpstr>Combining Seaborn and Matplotlib</vt:lpstr>
      <vt:lpstr>Best Practices for Data Visualisation</vt:lpstr>
      <vt:lpstr>Summary </vt:lpstr>
      <vt:lpstr>PowerPoint Presentation</vt:lpstr>
      <vt:lpstr>Mastering Code Modularisation </vt:lpstr>
      <vt:lpstr>Examples of Effective Modularisation </vt:lpstr>
      <vt:lpstr>Examples of Effective Modularisation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 easwaran</dc:creator>
  <cp:lastModifiedBy>Srinath N</cp:lastModifiedBy>
  <cp:revision>18</cp:revision>
  <dcterms:created xsi:type="dcterms:W3CDTF">2025-02-05T11:59:40Z</dcterms:created>
  <dcterms:modified xsi:type="dcterms:W3CDTF">2025-11-17T07:07:47Z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0x01010047F373DBC30DDB459CEFB92C6B00A939</vt:lpwstr>
  </property>
  <property fmtid="{D5CDD505-2E9C-101B-9397-08002B2CF9AE}" pid="3" name="MediaServiceImageTags">
    <vt:lpwstr/>
  </property>
</Properties>
</file>